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0"/>
  </p:notesMasterIdLst>
  <p:sldIdLst>
    <p:sldId id="256" r:id="rId2"/>
    <p:sldId id="257" r:id="rId3"/>
    <p:sldId id="258" r:id="rId4"/>
    <p:sldId id="274" r:id="rId5"/>
    <p:sldId id="314" r:id="rId6"/>
    <p:sldId id="298" r:id="rId7"/>
    <p:sldId id="315" r:id="rId8"/>
    <p:sldId id="299" r:id="rId9"/>
    <p:sldId id="308" r:id="rId10"/>
    <p:sldId id="316" r:id="rId11"/>
    <p:sldId id="317" r:id="rId12"/>
    <p:sldId id="318" r:id="rId13"/>
    <p:sldId id="302" r:id="rId14"/>
    <p:sldId id="320" r:id="rId15"/>
    <p:sldId id="321" r:id="rId16"/>
    <p:sldId id="323" r:id="rId17"/>
    <p:sldId id="270"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8B2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474" autoAdjust="0"/>
  </p:normalViewPr>
  <p:slideViewPr>
    <p:cSldViewPr>
      <p:cViewPr>
        <p:scale>
          <a:sx n="66" d="100"/>
          <a:sy n="66"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2316" y="17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234AD-291D-4718-B882-B66B15770E3B}"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8760CFC1-B508-4DD4-847B-C6DF9F4A3F8E}" type="pres">
      <dgm:prSet presAssocID="{F4E234AD-291D-4718-B882-B66B15770E3B}" presName="hierChild1" presStyleCnt="0">
        <dgm:presLayoutVars>
          <dgm:orgChart val="1"/>
          <dgm:chPref val="1"/>
          <dgm:dir/>
          <dgm:animOne val="branch"/>
          <dgm:animLvl val="lvl"/>
          <dgm:resizeHandles/>
        </dgm:presLayoutVars>
      </dgm:prSet>
      <dgm:spPr/>
      <dgm:t>
        <a:bodyPr/>
        <a:lstStyle/>
        <a:p>
          <a:endParaRPr lang="en-US"/>
        </a:p>
      </dgm:t>
    </dgm:pt>
  </dgm:ptLst>
  <dgm:cxnLst>
    <dgm:cxn modelId="{185117F0-B9B3-4C17-8225-457AA1E75CFC}" type="presOf" srcId="{F4E234AD-291D-4718-B882-B66B15770E3B}" destId="{8760CFC1-B508-4DD4-847B-C6DF9F4A3F8E}" srcOrd="0" destOrd="0" presId="urn:microsoft.com/office/officeart/2008/layout/NameandTitleOrganizational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A34987-2CAA-4278-B328-58A919438DF5}"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EAD31E1C-C859-4340-9E06-8D92572C80A0}" type="pres">
      <dgm:prSet presAssocID="{15A34987-2CAA-4278-B328-58A919438DF5}" presName="diagram" presStyleCnt="0">
        <dgm:presLayoutVars>
          <dgm:dir/>
          <dgm:resizeHandles val="exact"/>
        </dgm:presLayoutVars>
      </dgm:prSet>
      <dgm:spPr/>
      <dgm:t>
        <a:bodyPr/>
        <a:lstStyle/>
        <a:p>
          <a:endParaRPr lang="en-US"/>
        </a:p>
      </dgm:t>
    </dgm:pt>
  </dgm:ptLst>
  <dgm:cxnLst>
    <dgm:cxn modelId="{B49BA3DC-45EB-4873-9ED4-87083448D6FA}" type="presOf" srcId="{15A34987-2CAA-4278-B328-58A919438DF5}" destId="{EAD31E1C-C859-4340-9E06-8D92572C80A0}" srcOrd="0" destOrd="0" presId="urn:microsoft.com/office/officeart/2005/8/layout/defaul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5DBD9-1C9B-4E60-A8F6-CD0DFAB42C2F}" type="datetimeFigureOut">
              <a:rPr lang="en-US" smtClean="0"/>
              <a:pPr/>
              <a:t>6/17/2016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BAE3C-93A0-4260-93C9-B5E5001E8E73}" type="slidenum">
              <a:rPr lang="en-US" smtClean="0"/>
              <a:pPr/>
              <a:t>‹#›</a:t>
            </a:fld>
            <a:endParaRPr lang="en-US"/>
          </a:p>
        </p:txBody>
      </p:sp>
    </p:spTree>
    <p:extLst>
      <p:ext uri="{BB962C8B-B14F-4D97-AF65-F5344CB8AC3E}">
        <p14:creationId xmlns:p14="http://schemas.microsoft.com/office/powerpoint/2010/main" xmlns="" val="261153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685800"/>
          </a:xfrm>
        </p:spPr>
        <p:txBody>
          <a:bodyPr/>
          <a:lstStyle/>
          <a:p>
            <a:endParaRPr lang="en-US" dirty="0"/>
          </a:p>
        </p:txBody>
      </p:sp>
      <p:sp>
        <p:nvSpPr>
          <p:cNvPr id="4" name="Slide Number Placeholder 3"/>
          <p:cNvSpPr>
            <a:spLocks noGrp="1"/>
          </p:cNvSpPr>
          <p:nvPr>
            <p:ph type="sldNum" sz="quarter" idx="10"/>
          </p:nvPr>
        </p:nvSpPr>
        <p:spPr/>
        <p:txBody>
          <a:bodyPr/>
          <a:lstStyle/>
          <a:p>
            <a:fld id="{A3BBAE3C-93A0-4260-93C9-B5E5001E8E73}" type="slidenum">
              <a:rPr lang="en-US" smtClean="0"/>
              <a:pPr/>
              <a:t>1</a:t>
            </a:fld>
            <a:endParaRPr lang="en-US"/>
          </a:p>
        </p:txBody>
      </p:sp>
    </p:spTree>
    <p:extLst>
      <p:ext uri="{BB962C8B-B14F-4D97-AF65-F5344CB8AC3E}">
        <p14:creationId xmlns:p14="http://schemas.microsoft.com/office/powerpoint/2010/main" xmlns="" val="4521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685800"/>
          </a:xfrm>
        </p:spPr>
        <p:txBody>
          <a:bodyPr/>
          <a:lstStyle/>
          <a:p>
            <a:endParaRPr lang="en-US" dirty="0"/>
          </a:p>
        </p:txBody>
      </p:sp>
      <p:sp>
        <p:nvSpPr>
          <p:cNvPr id="4" name="Slide Number Placeholder 3"/>
          <p:cNvSpPr>
            <a:spLocks noGrp="1"/>
          </p:cNvSpPr>
          <p:nvPr>
            <p:ph type="sldNum" sz="quarter" idx="10"/>
          </p:nvPr>
        </p:nvSpPr>
        <p:spPr/>
        <p:txBody>
          <a:bodyPr/>
          <a:lstStyle/>
          <a:p>
            <a:fld id="{A3BBAE3C-93A0-4260-93C9-B5E5001E8E73}" type="slidenum">
              <a:rPr lang="en-US" smtClean="0"/>
              <a:pPr/>
              <a:t>2</a:t>
            </a:fld>
            <a:endParaRPr lang="en-US"/>
          </a:p>
        </p:txBody>
      </p:sp>
    </p:spTree>
    <p:extLst>
      <p:ext uri="{BB962C8B-B14F-4D97-AF65-F5344CB8AC3E}">
        <p14:creationId xmlns:p14="http://schemas.microsoft.com/office/powerpoint/2010/main" xmlns="" val="69160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762000"/>
          </a:xfrm>
        </p:spPr>
        <p:txBody>
          <a:bodyPr/>
          <a:lstStyle/>
          <a:p>
            <a:endParaRPr lang="en-US" dirty="0"/>
          </a:p>
        </p:txBody>
      </p:sp>
      <p:sp>
        <p:nvSpPr>
          <p:cNvPr id="4" name="Slide Number Placeholder 3"/>
          <p:cNvSpPr>
            <a:spLocks noGrp="1"/>
          </p:cNvSpPr>
          <p:nvPr>
            <p:ph type="sldNum" sz="quarter" idx="10"/>
          </p:nvPr>
        </p:nvSpPr>
        <p:spPr/>
        <p:txBody>
          <a:bodyPr/>
          <a:lstStyle/>
          <a:p>
            <a:fld id="{A3BBAE3C-93A0-4260-93C9-B5E5001E8E73}" type="slidenum">
              <a:rPr lang="en-US" smtClean="0"/>
              <a:pPr/>
              <a:t>3</a:t>
            </a:fld>
            <a:endParaRPr lang="en-US"/>
          </a:p>
        </p:txBody>
      </p:sp>
    </p:spTree>
    <p:extLst>
      <p:ext uri="{BB962C8B-B14F-4D97-AF65-F5344CB8AC3E}">
        <p14:creationId xmlns:p14="http://schemas.microsoft.com/office/powerpoint/2010/main" xmlns="" val="252390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219200"/>
          </a:xfrm>
        </p:spPr>
        <p:txBody>
          <a:bodyPr/>
          <a:lstStyle/>
          <a:p>
            <a:r>
              <a:rPr lang="en-US" dirty="0" err="1" smtClean="0"/>
              <a:t>Tỷ</a:t>
            </a:r>
            <a:r>
              <a:rPr lang="en-US" dirty="0" smtClean="0"/>
              <a:t> </a:t>
            </a:r>
            <a:r>
              <a:rPr lang="en-US" dirty="0" err="1" smtClean="0"/>
              <a:t>lệ</a:t>
            </a:r>
            <a:r>
              <a:rPr lang="en-US" dirty="0" smtClean="0"/>
              <a:t> trì</a:t>
            </a:r>
            <a:r>
              <a:rPr lang="en-US" baseline="0" dirty="0" smtClean="0"/>
              <a:t> </a:t>
            </a:r>
            <a:r>
              <a:rPr lang="en-US" baseline="0" dirty="0" err="1" smtClean="0"/>
              <a:t>hoãn</a:t>
            </a:r>
            <a:r>
              <a:rPr lang="en-US" baseline="0" dirty="0" smtClean="0"/>
              <a:t> </a:t>
            </a:r>
            <a:r>
              <a:rPr lang="en-US" baseline="0" dirty="0" err="1" smtClean="0"/>
              <a:t>chức</a:t>
            </a:r>
            <a:r>
              <a:rPr lang="en-US" baseline="0" dirty="0" smtClean="0"/>
              <a:t> </a:t>
            </a:r>
            <a:r>
              <a:rPr lang="en-US" baseline="0" dirty="0" err="1" smtClean="0"/>
              <a:t>năng</a:t>
            </a:r>
            <a:r>
              <a:rPr lang="en-US" baseline="0" dirty="0" smtClean="0"/>
              <a:t> </a:t>
            </a:r>
            <a:r>
              <a:rPr lang="en-US" baseline="0" dirty="0" err="1" smtClean="0"/>
              <a:t>thận</a:t>
            </a:r>
            <a:r>
              <a:rPr lang="en-US" baseline="0" dirty="0" smtClean="0"/>
              <a:t> </a:t>
            </a:r>
            <a:r>
              <a:rPr lang="en-US" baseline="0" dirty="0" err="1" smtClean="0"/>
              <a:t>ghép</a:t>
            </a:r>
            <a:r>
              <a:rPr lang="en-US" baseline="0" dirty="0" smtClean="0"/>
              <a:t> </a:t>
            </a:r>
            <a:r>
              <a:rPr lang="en-US" dirty="0" err="1" smtClean="0"/>
              <a:t>là</a:t>
            </a:r>
            <a:r>
              <a:rPr lang="en-US" dirty="0" smtClean="0"/>
              <a:t> 28,2%  </a:t>
            </a:r>
            <a:r>
              <a:rPr lang="en-US" sz="1200" i="1" kern="1200" dirty="0" smtClean="0">
                <a:solidFill>
                  <a:schemeClr val="tx1"/>
                </a:solidFill>
                <a:effectLst/>
                <a:latin typeface="+mn-lt"/>
                <a:ea typeface="+mn-ea"/>
                <a:cs typeface="+mn-cs"/>
              </a:rPr>
              <a:t>American Journal of Transplantation 2013; 13: 1093–1326 </a:t>
            </a:r>
          </a:p>
          <a:p>
            <a:r>
              <a:rPr lang="en-US" sz="1200" i="0" kern="1200" dirty="0" smtClean="0">
                <a:solidFill>
                  <a:schemeClr val="tx1"/>
                </a:solidFill>
                <a:effectLst/>
                <a:latin typeface="+mn-lt"/>
                <a:ea typeface="+mn-ea"/>
                <a:cs typeface="+mn-cs"/>
              </a:rPr>
              <a:t>PNF </a:t>
            </a:r>
            <a:r>
              <a:rPr lang="en-US" sz="1200" i="0" kern="1200" dirty="0" err="1" smtClean="0">
                <a:solidFill>
                  <a:schemeClr val="tx1"/>
                </a:solidFill>
                <a:effectLst/>
                <a:latin typeface="+mn-lt"/>
                <a:ea typeface="+mn-ea"/>
                <a:cs typeface="+mn-cs"/>
              </a:rPr>
              <a:t>là</a:t>
            </a:r>
            <a:r>
              <a:rPr lang="en-US" sz="1200" i="0" kern="1200" dirty="0" smtClean="0">
                <a:solidFill>
                  <a:schemeClr val="tx1"/>
                </a:solidFill>
                <a:effectLst/>
                <a:latin typeface="+mn-lt"/>
                <a:ea typeface="+mn-ea"/>
                <a:cs typeface="+mn-cs"/>
              </a:rPr>
              <a:t> 5,4% </a:t>
            </a:r>
            <a:r>
              <a:rPr lang="en-US" sz="1200" i="0" kern="1200" dirty="0" err="1" smtClean="0">
                <a:solidFill>
                  <a:schemeClr val="tx1"/>
                </a:solidFill>
                <a:effectLst/>
                <a:latin typeface="+mn-lt"/>
                <a:ea typeface="+mn-ea"/>
                <a:cs typeface="+mn-cs"/>
              </a:rPr>
              <a:t>trong</a:t>
            </a:r>
            <a:r>
              <a:rPr lang="en-US" sz="1200" i="0" kern="1200" dirty="0" smtClean="0">
                <a:solidFill>
                  <a:schemeClr val="tx1"/>
                </a:solidFill>
                <a:effectLst/>
                <a:latin typeface="+mn-lt"/>
                <a:ea typeface="+mn-ea"/>
                <a:cs typeface="+mn-cs"/>
              </a:rPr>
              <a:t> DCD so </a:t>
            </a:r>
            <a:r>
              <a:rPr lang="en-US" sz="1200" i="0" kern="1200" dirty="0" err="1" smtClean="0">
                <a:solidFill>
                  <a:schemeClr val="tx1"/>
                </a:solidFill>
                <a:effectLst/>
                <a:latin typeface="+mn-lt"/>
                <a:ea typeface="+mn-ea"/>
                <a:cs typeface="+mn-cs"/>
              </a:rPr>
              <a:t>với</a:t>
            </a:r>
            <a:r>
              <a:rPr lang="en-US" sz="1200" i="0" kern="1200" dirty="0" smtClean="0">
                <a:solidFill>
                  <a:schemeClr val="tx1"/>
                </a:solidFill>
                <a:effectLst/>
                <a:latin typeface="+mn-lt"/>
                <a:ea typeface="+mn-ea"/>
                <a:cs typeface="+mn-cs"/>
              </a:rPr>
              <a:t> 1,8% ở DBD</a:t>
            </a:r>
          </a:p>
          <a:p>
            <a:r>
              <a:rPr lang="en-US" sz="1200" i="0" kern="1200" dirty="0" smtClean="0">
                <a:solidFill>
                  <a:schemeClr val="tx1"/>
                </a:solidFill>
                <a:effectLst/>
                <a:latin typeface="+mn-lt"/>
                <a:ea typeface="+mn-ea"/>
                <a:cs typeface="+mn-cs"/>
              </a:rPr>
              <a:t>DGF </a:t>
            </a:r>
            <a:r>
              <a:rPr lang="en-US" sz="1200" i="0" kern="1200" dirty="0" err="1" smtClean="0">
                <a:solidFill>
                  <a:schemeClr val="tx1"/>
                </a:solidFill>
                <a:effectLst/>
                <a:latin typeface="+mn-lt"/>
                <a:ea typeface="+mn-ea"/>
                <a:cs typeface="+mn-cs"/>
              </a:rPr>
              <a:t>là</a:t>
            </a:r>
            <a:r>
              <a:rPr lang="en-US" sz="1200" i="0" kern="1200" dirty="0" smtClean="0">
                <a:solidFill>
                  <a:schemeClr val="tx1"/>
                </a:solidFill>
                <a:effectLst/>
                <a:latin typeface="+mn-lt"/>
                <a:ea typeface="+mn-ea"/>
                <a:cs typeface="+mn-cs"/>
              </a:rPr>
              <a:t> 83,9% Barlow AD, Metcalfe MS, </a:t>
            </a:r>
            <a:r>
              <a:rPr lang="en-US" sz="1200" i="0" kern="1200" dirty="0" err="1" smtClean="0">
                <a:solidFill>
                  <a:schemeClr val="tx1"/>
                </a:solidFill>
                <a:effectLst/>
                <a:latin typeface="+mn-lt"/>
                <a:ea typeface="+mn-ea"/>
                <a:cs typeface="+mn-cs"/>
              </a:rPr>
              <a:t>Johari</a:t>
            </a:r>
            <a:r>
              <a:rPr lang="en-US" sz="1200" i="0" kern="1200" dirty="0" smtClean="0">
                <a:solidFill>
                  <a:schemeClr val="tx1"/>
                </a:solidFill>
                <a:effectLst/>
                <a:latin typeface="+mn-lt"/>
                <a:ea typeface="+mn-ea"/>
                <a:cs typeface="+mn-cs"/>
              </a:rPr>
              <a:t> Y, </a:t>
            </a:r>
            <a:r>
              <a:rPr lang="en-US" sz="1200" i="0" kern="1200" dirty="0" err="1" smtClean="0">
                <a:solidFill>
                  <a:schemeClr val="tx1"/>
                </a:solidFill>
                <a:effectLst/>
                <a:latin typeface="+mn-lt"/>
                <a:ea typeface="+mn-ea"/>
                <a:cs typeface="+mn-cs"/>
              </a:rPr>
              <a:t>Elwell</a:t>
            </a:r>
            <a:r>
              <a:rPr lang="en-US" sz="1200" i="0" kern="1200" dirty="0" smtClean="0">
                <a:solidFill>
                  <a:schemeClr val="tx1"/>
                </a:solidFill>
                <a:effectLst/>
                <a:latin typeface="+mn-lt"/>
                <a:ea typeface="+mn-ea"/>
                <a:cs typeface="+mn-cs"/>
              </a:rPr>
              <a:t> R, </a:t>
            </a:r>
            <a:r>
              <a:rPr lang="en-US" sz="1200" i="0" kern="1200" dirty="0" err="1" smtClean="0">
                <a:solidFill>
                  <a:schemeClr val="tx1"/>
                </a:solidFill>
                <a:effectLst/>
                <a:latin typeface="+mn-lt"/>
                <a:ea typeface="+mn-ea"/>
                <a:cs typeface="+mn-cs"/>
              </a:rPr>
              <a:t>Veitch</a:t>
            </a:r>
            <a:r>
              <a:rPr lang="en-US" sz="1200" i="0" kern="1200" dirty="0" smtClean="0">
                <a:solidFill>
                  <a:schemeClr val="tx1"/>
                </a:solidFill>
                <a:effectLst/>
                <a:latin typeface="+mn-lt"/>
                <a:ea typeface="+mn-ea"/>
                <a:cs typeface="+mn-cs"/>
              </a:rPr>
              <a:t> PS, Nicholson ML. Case-matched comparison of long-term results of non-heart beating and heart-beating donor renal transplants. Br J </a:t>
            </a:r>
            <a:r>
              <a:rPr lang="en-US" sz="1200" i="0" kern="1200" dirty="0" err="1" smtClean="0">
                <a:solidFill>
                  <a:schemeClr val="tx1"/>
                </a:solidFill>
                <a:effectLst/>
                <a:latin typeface="+mn-lt"/>
                <a:ea typeface="+mn-ea"/>
                <a:cs typeface="+mn-cs"/>
              </a:rPr>
              <a:t>Surg</a:t>
            </a:r>
            <a:r>
              <a:rPr lang="en-US" sz="1200" i="0" kern="1200" dirty="0" smtClean="0">
                <a:solidFill>
                  <a:schemeClr val="tx1"/>
                </a:solidFill>
                <a:effectLst/>
                <a:latin typeface="+mn-lt"/>
                <a:ea typeface="+mn-ea"/>
                <a:cs typeface="+mn-cs"/>
              </a:rPr>
              <a:t> 2009; 96: 685–691.</a:t>
            </a:r>
          </a:p>
          <a:p>
            <a:endParaRPr lang="en-US" dirty="0"/>
          </a:p>
        </p:txBody>
      </p:sp>
      <p:sp>
        <p:nvSpPr>
          <p:cNvPr id="4" name="Slide Number Placeholder 3"/>
          <p:cNvSpPr>
            <a:spLocks noGrp="1"/>
          </p:cNvSpPr>
          <p:nvPr>
            <p:ph type="sldNum" sz="quarter" idx="10"/>
          </p:nvPr>
        </p:nvSpPr>
        <p:spPr/>
        <p:txBody>
          <a:bodyPr/>
          <a:lstStyle/>
          <a:p>
            <a:fld id="{A3BBAE3C-93A0-4260-93C9-B5E5001E8E73}" type="slidenum">
              <a:rPr lang="en-US" smtClean="0"/>
              <a:pPr/>
              <a:t>4</a:t>
            </a:fld>
            <a:endParaRPr lang="en-US"/>
          </a:p>
        </p:txBody>
      </p:sp>
    </p:spTree>
    <p:extLst>
      <p:ext uri="{BB962C8B-B14F-4D97-AF65-F5344CB8AC3E}">
        <p14:creationId xmlns:p14="http://schemas.microsoft.com/office/powerpoint/2010/main" xmlns="" val="109253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bg1"/>
                </a:solidFill>
                <a:latin typeface="+mn-lt"/>
                <a:ea typeface="+mn-ea"/>
                <a:cs typeface="+mn-cs"/>
              </a:rPr>
              <a:t>Manitol</a:t>
            </a:r>
            <a:r>
              <a:rPr lang="en-US" sz="1200" kern="1200" dirty="0" smtClean="0">
                <a:solidFill>
                  <a:schemeClr val="bg1"/>
                </a:solidFill>
                <a:latin typeface="+mn-lt"/>
                <a:ea typeface="+mn-ea"/>
                <a:cs typeface="+mn-cs"/>
              </a:rPr>
              <a:t> </a:t>
            </a:r>
            <a:r>
              <a:rPr lang="en-US" sz="1200" kern="1200" dirty="0" err="1" smtClean="0">
                <a:solidFill>
                  <a:schemeClr val="bg1"/>
                </a:solidFill>
                <a:latin typeface="+mn-lt"/>
                <a:ea typeface="+mn-ea"/>
                <a:cs typeface="+mn-cs"/>
              </a:rPr>
              <a:t>liều</a:t>
            </a:r>
            <a:r>
              <a:rPr lang="en-US" sz="1200" kern="1200" dirty="0" smtClean="0">
                <a:solidFill>
                  <a:schemeClr val="bg1"/>
                </a:solidFill>
                <a:latin typeface="+mn-lt"/>
                <a:ea typeface="+mn-ea"/>
                <a:cs typeface="+mn-cs"/>
              </a:rPr>
              <a:t> </a:t>
            </a:r>
            <a:r>
              <a:rPr lang="en-US" sz="1200" kern="1200" dirty="0" err="1" smtClean="0">
                <a:solidFill>
                  <a:schemeClr val="bg1"/>
                </a:solidFill>
                <a:latin typeface="+mn-lt"/>
                <a:ea typeface="+mn-ea"/>
                <a:cs typeface="+mn-cs"/>
              </a:rPr>
              <a:t>lượng</a:t>
            </a:r>
            <a:r>
              <a:rPr lang="en-US" sz="1200" kern="1200" dirty="0" smtClean="0">
                <a:solidFill>
                  <a:schemeClr val="bg1"/>
                </a:solidFill>
                <a:latin typeface="+mn-lt"/>
                <a:ea typeface="+mn-ea"/>
                <a:cs typeface="+mn-cs"/>
              </a:rPr>
              <a:t> 0,7 – 1g/kg </a:t>
            </a:r>
            <a:r>
              <a:rPr lang="en-US" sz="1200" b="1" kern="1200" dirty="0" err="1" smtClean="0">
                <a:solidFill>
                  <a:schemeClr val="bg1"/>
                </a:solidFill>
                <a:latin typeface="+mn-lt"/>
                <a:ea typeface="+mn-ea"/>
                <a:cs typeface="+mn-cs"/>
              </a:rPr>
              <a:t>Furosemid</a:t>
            </a:r>
            <a:r>
              <a:rPr lang="en-US" sz="1200" b="1" kern="1200" dirty="0" smtClean="0">
                <a:solidFill>
                  <a:schemeClr val="bg1"/>
                </a:solidFill>
                <a:latin typeface="+mn-lt"/>
                <a:ea typeface="+mn-ea"/>
                <a:cs typeface="+mn-cs"/>
              </a:rPr>
              <a:t> </a:t>
            </a:r>
            <a:r>
              <a:rPr lang="en-US" sz="1200" kern="1200" dirty="0" smtClean="0">
                <a:solidFill>
                  <a:schemeClr val="bg1"/>
                </a:solidFill>
                <a:latin typeface="+mn-lt"/>
                <a:ea typeface="+mn-ea"/>
                <a:cs typeface="+mn-cs"/>
              </a:rPr>
              <a:t>2mg/kg </a:t>
            </a:r>
            <a:r>
              <a:rPr lang="en-US" sz="1200" b="1" kern="1200" dirty="0" err="1" smtClean="0">
                <a:solidFill>
                  <a:schemeClr val="bg1"/>
                </a:solidFill>
                <a:latin typeface="+mn-lt"/>
                <a:ea typeface="+mn-ea"/>
                <a:cs typeface="+mn-cs"/>
              </a:rPr>
              <a:t>Solumedro</a:t>
            </a:r>
            <a:r>
              <a:rPr lang="en-US" sz="1200" kern="1200" dirty="0" err="1" smtClean="0">
                <a:solidFill>
                  <a:schemeClr val="bg1"/>
                </a:solidFill>
                <a:latin typeface="+mn-lt"/>
                <a:ea typeface="+mn-ea"/>
                <a:cs typeface="+mn-cs"/>
              </a:rPr>
              <a:t>l</a:t>
            </a:r>
            <a:r>
              <a:rPr lang="en-US" sz="1200" kern="1200" dirty="0" smtClean="0">
                <a:solidFill>
                  <a:schemeClr val="bg1"/>
                </a:solidFill>
                <a:latin typeface="+mn-lt"/>
                <a:ea typeface="+mn-ea"/>
                <a:cs typeface="+mn-cs"/>
              </a:rPr>
              <a:t> </a:t>
            </a:r>
            <a:r>
              <a:rPr lang="en-US" sz="1200" kern="1200" dirty="0" err="1" smtClean="0">
                <a:solidFill>
                  <a:schemeClr val="bg1"/>
                </a:solidFill>
                <a:latin typeface="+mn-lt"/>
                <a:ea typeface="+mn-ea"/>
                <a:cs typeface="+mn-cs"/>
              </a:rPr>
              <a:t>liều</a:t>
            </a:r>
            <a:r>
              <a:rPr lang="en-US" sz="1200" kern="1200" dirty="0" smtClean="0">
                <a:solidFill>
                  <a:schemeClr val="bg1"/>
                </a:solidFill>
                <a:latin typeface="+mn-lt"/>
                <a:ea typeface="+mn-ea"/>
                <a:cs typeface="+mn-cs"/>
              </a:rPr>
              <a:t> 500mg </a:t>
            </a:r>
            <a:endParaRPr lang="en-US" dirty="0"/>
          </a:p>
        </p:txBody>
      </p:sp>
      <p:sp>
        <p:nvSpPr>
          <p:cNvPr id="4" name="Slide Number Placeholder 3"/>
          <p:cNvSpPr>
            <a:spLocks noGrp="1"/>
          </p:cNvSpPr>
          <p:nvPr>
            <p:ph type="sldNum" sz="quarter" idx="10"/>
          </p:nvPr>
        </p:nvSpPr>
        <p:spPr/>
        <p:txBody>
          <a:bodyPr/>
          <a:lstStyle/>
          <a:p>
            <a:fld id="{A3BBAE3C-93A0-4260-93C9-B5E5001E8E73}" type="slidenum">
              <a:rPr lang="en-US" smtClean="0"/>
              <a:pPr/>
              <a:t>11</a:t>
            </a:fld>
            <a:endParaRPr lang="en-US"/>
          </a:p>
        </p:txBody>
      </p:sp>
    </p:spTree>
    <p:extLst>
      <p:ext uri="{BB962C8B-B14F-4D97-AF65-F5344CB8AC3E}">
        <p14:creationId xmlns:p14="http://schemas.microsoft.com/office/powerpoint/2010/main" xmlns="" val="4089568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Thời</a:t>
            </a:r>
            <a:r>
              <a:rPr lang="en-US" dirty="0" smtClean="0"/>
              <a:t> </a:t>
            </a:r>
            <a:r>
              <a:rPr lang="en-US" dirty="0" err="1" smtClean="0"/>
              <a:t>gian</a:t>
            </a:r>
            <a:r>
              <a:rPr lang="en-US" dirty="0" smtClean="0"/>
              <a:t> </a:t>
            </a:r>
            <a:r>
              <a:rPr lang="en-US" dirty="0" err="1" smtClean="0"/>
              <a:t>này</a:t>
            </a:r>
            <a:r>
              <a:rPr lang="en-US" dirty="0" smtClean="0"/>
              <a:t> </a:t>
            </a:r>
            <a:r>
              <a:rPr lang="en-US" dirty="0" err="1" smtClean="0"/>
              <a:t>phụ</a:t>
            </a:r>
            <a:r>
              <a:rPr lang="en-US" dirty="0" smtClean="0"/>
              <a:t> </a:t>
            </a:r>
            <a:r>
              <a:rPr lang="en-US" dirty="0" err="1" smtClean="0"/>
              <a:t>thuộc</a:t>
            </a:r>
            <a:r>
              <a:rPr lang="en-US" dirty="0" smtClean="0"/>
              <a:t> </a:t>
            </a:r>
            <a:r>
              <a:rPr lang="en-US" dirty="0" err="1" smtClean="0"/>
              <a:t>vào</a:t>
            </a:r>
            <a:r>
              <a:rPr lang="en-US" dirty="0" smtClean="0"/>
              <a:t> </a:t>
            </a:r>
            <a:r>
              <a:rPr lang="en-US" dirty="0" err="1" smtClean="0"/>
              <a:t>việc</a:t>
            </a:r>
            <a:r>
              <a:rPr lang="en-US" dirty="0" smtClean="0"/>
              <a:t> </a:t>
            </a:r>
            <a:r>
              <a:rPr lang="en-US" dirty="0" err="1" smtClean="0"/>
              <a:t>tổ</a:t>
            </a:r>
            <a:r>
              <a:rPr lang="en-US" dirty="0" smtClean="0"/>
              <a:t> </a:t>
            </a:r>
            <a:r>
              <a:rPr lang="en-US" dirty="0" err="1" smtClean="0"/>
              <a:t>chức</a:t>
            </a:r>
            <a:r>
              <a:rPr lang="en-US" dirty="0" smtClean="0"/>
              <a:t> </a:t>
            </a:r>
            <a:r>
              <a:rPr lang="en-US" dirty="0" err="1" smtClean="0"/>
              <a:t>ng</a:t>
            </a:r>
            <a:r>
              <a:rPr lang="vi-VN" dirty="0" smtClean="0"/>
              <a:t>ư</a:t>
            </a:r>
            <a:r>
              <a:rPr lang="en-US" dirty="0" err="1" smtClean="0"/>
              <a:t>ng</a:t>
            </a:r>
            <a:r>
              <a:rPr lang="en-US" dirty="0" smtClean="0"/>
              <a:t> </a:t>
            </a:r>
            <a:r>
              <a:rPr lang="en-US" dirty="0" err="1" smtClean="0"/>
              <a:t>hồi</a:t>
            </a:r>
            <a:r>
              <a:rPr lang="en-US" dirty="0" smtClean="0"/>
              <a:t> </a:t>
            </a:r>
            <a:r>
              <a:rPr lang="en-US" dirty="0" err="1" smtClean="0"/>
              <a:t>sức</a:t>
            </a:r>
            <a:r>
              <a:rPr lang="en-US" dirty="0" smtClean="0"/>
              <a:t> HHTH ở </a:t>
            </a:r>
            <a:r>
              <a:rPr lang="vi-VN" dirty="0" smtClean="0"/>
              <a:t>đâ</a:t>
            </a:r>
            <a:r>
              <a:rPr lang="en-US" dirty="0" smtClean="0"/>
              <a:t>u? </a:t>
            </a:r>
            <a:r>
              <a:rPr lang="en-US" dirty="0" err="1" smtClean="0"/>
              <a:t>Tổ</a:t>
            </a:r>
            <a:r>
              <a:rPr lang="en-US" dirty="0" smtClean="0"/>
              <a:t> </a:t>
            </a:r>
            <a:r>
              <a:rPr lang="en-US" dirty="0" err="1" smtClean="0"/>
              <a:t>chức</a:t>
            </a:r>
            <a:r>
              <a:rPr lang="en-US" dirty="0" smtClean="0"/>
              <a:t> </a:t>
            </a:r>
            <a:r>
              <a:rPr lang="en-US" dirty="0" err="1" smtClean="0"/>
              <a:t>ghép</a:t>
            </a:r>
            <a:r>
              <a:rPr lang="en-US" dirty="0" smtClean="0"/>
              <a:t> </a:t>
            </a:r>
            <a:r>
              <a:rPr lang="en-US" dirty="0" err="1" smtClean="0"/>
              <a:t>có</a:t>
            </a:r>
            <a:r>
              <a:rPr lang="en-US" dirty="0" smtClean="0"/>
              <a:t> </a:t>
            </a:r>
            <a:r>
              <a:rPr lang="en-US" dirty="0" err="1" smtClean="0"/>
              <a:t>xa</a:t>
            </a:r>
            <a:r>
              <a:rPr lang="en-US" dirty="0" smtClean="0"/>
              <a:t> </a:t>
            </a:r>
            <a:r>
              <a:rPr lang="en-US" dirty="0" err="1" smtClean="0"/>
              <a:t>không</a:t>
            </a:r>
            <a:r>
              <a:rPr lang="en-US" dirty="0" smtClean="0"/>
              <a:t>, </a:t>
            </a:r>
            <a:r>
              <a:rPr lang="vi-VN" dirty="0" smtClean="0"/>
              <a:t>đ</a:t>
            </a:r>
            <a:r>
              <a:rPr lang="en-US" dirty="0" err="1" smtClean="0"/>
              <a:t>iều</a:t>
            </a:r>
            <a:r>
              <a:rPr lang="en-US" dirty="0" smtClean="0"/>
              <a:t> </a:t>
            </a:r>
            <a:r>
              <a:rPr lang="en-US" dirty="0" err="1" smtClean="0"/>
              <a:t>phối</a:t>
            </a:r>
            <a:r>
              <a:rPr lang="en-US" dirty="0" smtClean="0"/>
              <a:t> </a:t>
            </a:r>
            <a:r>
              <a:rPr lang="vi-VN" dirty="0" smtClean="0"/>
              <a:t>đ</a:t>
            </a:r>
            <a:r>
              <a:rPr lang="en-US" dirty="0" smtClean="0"/>
              <a:t>i n</a:t>
            </a:r>
            <a:r>
              <a:rPr lang="vi-VN" dirty="0" smtClean="0"/>
              <a:t>ơi</a:t>
            </a:r>
            <a:r>
              <a:rPr lang="en-US" dirty="0" smtClean="0"/>
              <a:t> </a:t>
            </a:r>
            <a:r>
              <a:rPr lang="en-US" dirty="0" err="1" smtClean="0"/>
              <a:t>khác</a:t>
            </a:r>
            <a:r>
              <a:rPr lang="en-US" dirty="0" smtClean="0"/>
              <a:t>. </a:t>
            </a:r>
            <a:endParaRPr lang="en-US" dirty="0"/>
          </a:p>
        </p:txBody>
      </p:sp>
      <p:sp>
        <p:nvSpPr>
          <p:cNvPr id="4" name="Slide Number Placeholder 3"/>
          <p:cNvSpPr>
            <a:spLocks noGrp="1"/>
          </p:cNvSpPr>
          <p:nvPr>
            <p:ph type="sldNum" sz="quarter" idx="10"/>
          </p:nvPr>
        </p:nvSpPr>
        <p:spPr/>
        <p:txBody>
          <a:bodyPr/>
          <a:lstStyle/>
          <a:p>
            <a:fld id="{A3BBAE3C-93A0-4260-93C9-B5E5001E8E73}" type="slidenum">
              <a:rPr lang="en-US" smtClean="0"/>
              <a:pPr/>
              <a:t>14</a:t>
            </a:fld>
            <a:endParaRPr lang="en-US"/>
          </a:p>
        </p:txBody>
      </p:sp>
    </p:spTree>
    <p:extLst>
      <p:ext uri="{BB962C8B-B14F-4D97-AF65-F5344CB8AC3E}">
        <p14:creationId xmlns:p14="http://schemas.microsoft.com/office/powerpoint/2010/main" xmlns="" val="290170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219200"/>
          </a:xfrm>
        </p:spPr>
        <p:txBody>
          <a:bodyPr/>
          <a:lstStyle/>
          <a:p>
            <a:r>
              <a:rPr lang="en-US" sz="1400" kern="1200" dirty="0" err="1" smtClean="0">
                <a:solidFill>
                  <a:schemeClr val="tx1"/>
                </a:solidFill>
                <a:latin typeface="Arial" pitchFamily="34" charset="0"/>
                <a:cs typeface="Arial" pitchFamily="34" charset="0"/>
              </a:rPr>
              <a:t>Manitol</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thường</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được</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dùng</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cho</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người</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hiến</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thận</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trước</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khi</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lấy</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thận</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và</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cho</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người</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nhận</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trước</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khi</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mở</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kẹp</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chảy</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máu</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động</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mạch</a:t>
            </a:r>
            <a:r>
              <a:rPr lang="en-US" sz="1400" kern="1200" dirty="0" smtClean="0">
                <a:solidFill>
                  <a:schemeClr val="tx1"/>
                </a:solidFill>
                <a:latin typeface="Arial" pitchFamily="34" charset="0"/>
                <a:cs typeface="Arial" pitchFamily="34" charset="0"/>
              </a:rPr>
              <a:t>. </a:t>
            </a:r>
          </a:p>
          <a:p>
            <a:r>
              <a:rPr lang="vi-VN" sz="1400" dirty="0" smtClean="0">
                <a:latin typeface="Arial" pitchFamily="34" charset="0"/>
                <a:cs typeface="Arial" pitchFamily="34" charset="0"/>
              </a:rPr>
              <a:t>Doppler siêu âm kiểm tra thận mới được cấy ghép không thấy có sự thay đổi đáng kể lưu lượng máu </a:t>
            </a:r>
            <a:r>
              <a:rPr lang="en-US" sz="1400" dirty="0" err="1" smtClean="0">
                <a:latin typeface="Arial" pitchFamily="34" charset="0"/>
                <a:cs typeface="Arial" pitchFamily="34" charset="0"/>
              </a:rPr>
              <a:t>khi</a:t>
            </a:r>
            <a:r>
              <a:rPr lang="en-US" sz="1400" baseline="0" dirty="0" smtClean="0">
                <a:latin typeface="Arial" pitchFamily="34" charset="0"/>
                <a:cs typeface="Arial" pitchFamily="34" charset="0"/>
              </a:rPr>
              <a:t> </a:t>
            </a:r>
            <a:r>
              <a:rPr lang="vi-VN" sz="1400" dirty="0" smtClean="0">
                <a:latin typeface="Arial" pitchFamily="34" charset="0"/>
                <a:cs typeface="Arial" pitchFamily="34" charset="0"/>
              </a:rPr>
              <a:t>truyền dopamine </a:t>
            </a:r>
            <a:r>
              <a:rPr lang="en-US" sz="1400" dirty="0" err="1" smtClean="0">
                <a:latin typeface="Arial" pitchFamily="34" charset="0"/>
                <a:cs typeface="Arial" pitchFamily="34" charset="0"/>
              </a:rPr>
              <a:t>liều</a:t>
            </a:r>
            <a:r>
              <a:rPr lang="en-US" sz="1400" baseline="0" dirty="0" smtClean="0">
                <a:latin typeface="Arial" pitchFamily="34" charset="0"/>
                <a:cs typeface="Arial" pitchFamily="34" charset="0"/>
              </a:rPr>
              <a:t> </a:t>
            </a:r>
            <a:r>
              <a:rPr lang="vi-VN" sz="1400" dirty="0" smtClean="0">
                <a:latin typeface="Arial" pitchFamily="34" charset="0"/>
                <a:cs typeface="Arial" pitchFamily="34" charset="0"/>
              </a:rPr>
              <a:t>1-5 mg</a:t>
            </a:r>
            <a:r>
              <a:rPr lang="en-US" sz="1400" dirty="0" smtClean="0">
                <a:latin typeface="Arial" pitchFamily="34" charset="0"/>
                <a:cs typeface="Arial" pitchFamily="34" charset="0"/>
              </a:rPr>
              <a:t>/</a:t>
            </a:r>
            <a:r>
              <a:rPr lang="vi-VN" sz="1400" dirty="0" smtClean="0">
                <a:latin typeface="Arial" pitchFamily="34" charset="0"/>
                <a:cs typeface="Arial" pitchFamily="34" charset="0"/>
              </a:rPr>
              <a:t>kg/phút.</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3BBAE3C-93A0-4260-93C9-B5E5001E8E73}" type="slidenum">
              <a:rPr lang="en-US" smtClean="0"/>
              <a:pPr/>
              <a:t>17</a:t>
            </a:fld>
            <a:endParaRPr lang="en-US"/>
          </a:p>
        </p:txBody>
      </p:sp>
    </p:spTree>
    <p:extLst>
      <p:ext uri="{BB962C8B-B14F-4D97-AF65-F5344CB8AC3E}">
        <p14:creationId xmlns:p14="http://schemas.microsoft.com/office/powerpoint/2010/main" xmlns="" val="102149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BBAE3C-93A0-4260-93C9-B5E5001E8E73}" type="slidenum">
              <a:rPr lang="en-US" smtClean="0"/>
              <a:pPr/>
              <a:t>18</a:t>
            </a:fld>
            <a:endParaRPr lang="en-US"/>
          </a:p>
        </p:txBody>
      </p:sp>
    </p:spTree>
    <p:extLst>
      <p:ext uri="{BB962C8B-B14F-4D97-AF65-F5344CB8AC3E}">
        <p14:creationId xmlns:p14="http://schemas.microsoft.com/office/powerpoint/2010/main" xmlns="" val="3002671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84139" y="52389"/>
          <a:ext cx="8980487" cy="4813300"/>
        </p:xfrm>
        <a:graphic>
          <a:graphicData uri="http://schemas.openxmlformats.org/presentationml/2006/ole">
            <p:oleObj spid="_x0000_s4451" name="Image" r:id="rId3" imgW="8673016" imgH="4647619" progId="">
              <p:embed/>
            </p:oleObj>
          </a:graphicData>
        </a:graphic>
      </p:graphicFrame>
      <p:sp>
        <p:nvSpPr>
          <p:cNvPr id="3090" name="Rectangle 18"/>
          <p:cNvSpPr>
            <a:spLocks noChangeArrowheads="1"/>
          </p:cNvSpPr>
          <p:nvPr/>
        </p:nvSpPr>
        <p:spPr bwMode="gray">
          <a:xfrm>
            <a:off x="33339" y="4868864"/>
            <a:ext cx="9091612" cy="1939925"/>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97" name="Rectangle 25"/>
          <p:cNvSpPr>
            <a:spLocks noGrp="1" noChangeArrowheads="1"/>
          </p:cNvSpPr>
          <p:nvPr>
            <p:ph type="ctrTitle" sz="quarter"/>
          </p:nvPr>
        </p:nvSpPr>
        <p:spPr bwMode="gray">
          <a:xfrm>
            <a:off x="2843213" y="549276"/>
            <a:ext cx="4319587" cy="2232025"/>
          </a:xfrm>
          <a:effectLst>
            <a:outerShdw dist="35921" dir="2700000" algn="ctr" rotWithShape="0">
              <a:schemeClr val="tx1"/>
            </a:outerShdw>
          </a:effectLst>
        </p:spPr>
        <p:txBody>
          <a:bodyPr/>
          <a:lstStyle>
            <a:lvl1pPr>
              <a:defRPr sz="4400">
                <a:solidFill>
                  <a:srgbClr val="FFFFE7"/>
                </a:solidFill>
              </a:defRPr>
            </a:lvl1pPr>
          </a:lstStyle>
          <a:p>
            <a:pPr lvl="0"/>
            <a:r>
              <a:rPr lang="en-US" altLang="ko-KR" noProof="0" smtClean="0"/>
              <a:t>Click to edit Master title style</a:t>
            </a:r>
          </a:p>
        </p:txBody>
      </p:sp>
      <p:sp>
        <p:nvSpPr>
          <p:cNvPr id="3098" name="Rectangle 26"/>
          <p:cNvSpPr>
            <a:spLocks noChangeArrowheads="1"/>
          </p:cNvSpPr>
          <p:nvPr/>
        </p:nvSpPr>
        <p:spPr bwMode="gray">
          <a:xfrm>
            <a:off x="2617789" y="4868864"/>
            <a:ext cx="6526212" cy="384175"/>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Grp="1" noChangeArrowheads="1"/>
          </p:cNvSpPr>
          <p:nvPr>
            <p:ph type="subTitle" idx="1"/>
          </p:nvPr>
        </p:nvSpPr>
        <p:spPr bwMode="white">
          <a:xfrm>
            <a:off x="2743200" y="4876800"/>
            <a:ext cx="6248400" cy="381000"/>
          </a:xfrm>
        </p:spPr>
        <p:txBody>
          <a:bodyPr/>
          <a:lstStyle>
            <a:lvl1pPr marL="0" indent="0">
              <a:buFont typeface="Wingdings" pitchFamily="2" charset="2"/>
              <a:buNone/>
              <a:defRPr sz="1800">
                <a:solidFill>
                  <a:schemeClr val="bg1"/>
                </a:solidFill>
                <a:latin typeface="Arial" charset="0"/>
              </a:defRPr>
            </a:lvl1pPr>
          </a:lstStyle>
          <a:p>
            <a:pPr lvl="0"/>
            <a:r>
              <a:rPr lang="en-US" noProof="0" smtClean="0"/>
              <a:t>Click to edit Master subtitle style</a:t>
            </a:r>
          </a:p>
        </p:txBody>
      </p:sp>
      <p:grpSp>
        <p:nvGrpSpPr>
          <p:cNvPr id="3091" name="Group 19"/>
          <p:cNvGrpSpPr>
            <a:grpSpLocks/>
          </p:cNvGrpSpPr>
          <p:nvPr/>
        </p:nvGrpSpPr>
        <p:grpSpPr bwMode="auto">
          <a:xfrm>
            <a:off x="-6349" y="0"/>
            <a:ext cx="9155113" cy="6859588"/>
            <a:chOff x="0" y="0"/>
            <a:chExt cx="5764" cy="4321"/>
          </a:xfrm>
        </p:grpSpPr>
        <p:sp>
          <p:nvSpPr>
            <p:cNvPr id="3092" name="AutoShape 20"/>
            <p:cNvSpPr>
              <a:spLocks noChangeArrowheads="1"/>
            </p:cNvSpPr>
            <p:nvPr/>
          </p:nvSpPr>
          <p:spPr bwMode="gray">
            <a:xfrm>
              <a:off x="27" y="24"/>
              <a:ext cx="5712" cy="4274"/>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93" name="Freeform 21"/>
            <p:cNvSpPr>
              <a:spLocks/>
            </p:cNvSpPr>
            <p:nvPr/>
          </p:nvSpPr>
          <p:spPr bwMode="gray">
            <a:xfrm>
              <a:off x="0" y="0"/>
              <a:ext cx="288" cy="282"/>
            </a:xfrm>
            <a:custGeom>
              <a:avLst/>
              <a:gdLst>
                <a:gd name="T0" fmla="*/ 2 w 288"/>
                <a:gd name="T1" fmla="*/ 282 h 282"/>
                <a:gd name="T2" fmla="*/ 82 w 288"/>
                <a:gd name="T3" fmla="*/ 144 h 282"/>
                <a:gd name="T4" fmla="*/ 165 w 288"/>
                <a:gd name="T5" fmla="*/ 36 h 282"/>
                <a:gd name="T6" fmla="*/ 288 w 288"/>
                <a:gd name="T7" fmla="*/ 0 h 282"/>
                <a:gd name="T8" fmla="*/ 0 w 288"/>
                <a:gd name="T9" fmla="*/ 0 h 282"/>
              </a:gdLst>
              <a:ahLst/>
              <a:cxnLst>
                <a:cxn ang="0">
                  <a:pos x="T0" y="T1"/>
                </a:cxn>
                <a:cxn ang="0">
                  <a:pos x="T2" y="T3"/>
                </a:cxn>
                <a:cxn ang="0">
                  <a:pos x="T4" y="T5"/>
                </a:cxn>
                <a:cxn ang="0">
                  <a:pos x="T6" y="T7"/>
                </a:cxn>
                <a:cxn ang="0">
                  <a:pos x="T8" y="T9"/>
                </a:cxn>
              </a:cxnLst>
              <a:rect l="0" t="0" r="r" b="b"/>
              <a:pathLst>
                <a:path w="288" h="282">
                  <a:moveTo>
                    <a:pt x="2" y="282"/>
                  </a:moveTo>
                  <a:lnTo>
                    <a:pt x="82" y="144"/>
                  </a:lnTo>
                  <a:lnTo>
                    <a:pt x="165" y="36"/>
                  </a:lnTo>
                  <a:lnTo>
                    <a:pt x="288" y="0"/>
                  </a:lnTo>
                  <a:lnTo>
                    <a:pt x="0" y="0"/>
                  </a:lnTo>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94" name="Freeform 22"/>
            <p:cNvSpPr>
              <a:spLocks/>
            </p:cNvSpPr>
            <p:nvPr/>
          </p:nvSpPr>
          <p:spPr bwMode="gray">
            <a:xfrm>
              <a:off x="5" y="3985"/>
              <a:ext cx="244" cy="336"/>
            </a:xfrm>
            <a:custGeom>
              <a:avLst/>
              <a:gdLst>
                <a:gd name="T0" fmla="*/ 243 w 243"/>
                <a:gd name="T1" fmla="*/ 335 h 336"/>
                <a:gd name="T2" fmla="*/ 122 w 243"/>
                <a:gd name="T3" fmla="*/ 239 h 336"/>
                <a:gd name="T4" fmla="*/ 30 w 243"/>
                <a:gd name="T5" fmla="*/ 144 h 336"/>
                <a:gd name="T6" fmla="*/ 0 w 243"/>
                <a:gd name="T7" fmla="*/ 0 h 336"/>
                <a:gd name="T8" fmla="*/ 1 w 243"/>
                <a:gd name="T9" fmla="*/ 336 h 336"/>
              </a:gdLst>
              <a:ahLst/>
              <a:cxnLst>
                <a:cxn ang="0">
                  <a:pos x="T0" y="T1"/>
                </a:cxn>
                <a:cxn ang="0">
                  <a:pos x="T2" y="T3"/>
                </a:cxn>
                <a:cxn ang="0">
                  <a:pos x="T4" y="T5"/>
                </a:cxn>
                <a:cxn ang="0">
                  <a:pos x="T6" y="T7"/>
                </a:cxn>
                <a:cxn ang="0">
                  <a:pos x="T8" y="T9"/>
                </a:cxn>
              </a:cxnLst>
              <a:rect l="0" t="0" r="r" b="b"/>
              <a:pathLst>
                <a:path w="243" h="336">
                  <a:moveTo>
                    <a:pt x="243" y="335"/>
                  </a:moveTo>
                  <a:lnTo>
                    <a:pt x="122" y="239"/>
                  </a:lnTo>
                  <a:lnTo>
                    <a:pt x="30" y="144"/>
                  </a:lnTo>
                  <a:lnTo>
                    <a:pt x="0" y="0"/>
                  </a:lnTo>
                  <a:lnTo>
                    <a:pt x="1" y="336"/>
                  </a:lnTo>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95" name="Freeform 23"/>
            <p:cNvSpPr>
              <a:spLocks/>
            </p:cNvSpPr>
            <p:nvPr/>
          </p:nvSpPr>
          <p:spPr bwMode="gray">
            <a:xfrm>
              <a:off x="5511" y="4029"/>
              <a:ext cx="253" cy="290"/>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Lst>
              <a:ahLst/>
              <a:cxnLst>
                <a:cxn ang="0">
                  <a:pos x="T0" y="T1"/>
                </a:cxn>
                <a:cxn ang="0">
                  <a:pos x="T2" y="T3"/>
                </a:cxn>
                <a:cxn ang="0">
                  <a:pos x="T4" y="T5"/>
                </a:cxn>
                <a:cxn ang="0">
                  <a:pos x="T6" y="T7"/>
                </a:cxn>
                <a:cxn ang="0">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96" name="Freeform 24"/>
            <p:cNvSpPr>
              <a:spLocks/>
            </p:cNvSpPr>
            <p:nvPr/>
          </p:nvSpPr>
          <p:spPr bwMode="gray">
            <a:xfrm>
              <a:off x="5472" y="0"/>
              <a:ext cx="288" cy="288"/>
            </a:xfrm>
            <a:custGeom>
              <a:avLst/>
              <a:gdLst>
                <a:gd name="T0" fmla="*/ 0 w 288"/>
                <a:gd name="T1" fmla="*/ 0 h 288"/>
                <a:gd name="T2" fmla="*/ 144 w 288"/>
                <a:gd name="T3" fmla="*/ 82 h 288"/>
                <a:gd name="T4" fmla="*/ 252 w 288"/>
                <a:gd name="T5" fmla="*/ 165 h 288"/>
                <a:gd name="T6" fmla="*/ 288 w 288"/>
                <a:gd name="T7" fmla="*/ 288 h 288"/>
                <a:gd name="T8" fmla="*/ 288 w 288"/>
                <a:gd name="T9" fmla="*/ 0 h 288"/>
              </a:gdLst>
              <a:ahLst/>
              <a:cxnLst>
                <a:cxn ang="0">
                  <a:pos x="T0" y="T1"/>
                </a:cxn>
                <a:cxn ang="0">
                  <a:pos x="T2" y="T3"/>
                </a:cxn>
                <a:cxn ang="0">
                  <a:pos x="T4" y="T5"/>
                </a:cxn>
                <a:cxn ang="0">
                  <a:pos x="T6" y="T7"/>
                </a:cxn>
                <a:cxn ang="0">
                  <a:pos x="T8" y="T9"/>
                </a:cxn>
              </a:cxnLst>
              <a:rect l="0" t="0" r="r" b="b"/>
              <a:pathLst>
                <a:path w="288" h="288">
                  <a:moveTo>
                    <a:pt x="0" y="0"/>
                  </a:moveTo>
                  <a:lnTo>
                    <a:pt x="144" y="82"/>
                  </a:lnTo>
                  <a:lnTo>
                    <a:pt x="252" y="165"/>
                  </a:lnTo>
                  <a:lnTo>
                    <a:pt x="288" y="288"/>
                  </a:lnTo>
                  <a:lnTo>
                    <a:pt x="288" y="0"/>
                  </a:lnTo>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E67F2E-6B79-4B77-8664-B702135C6600}" type="datetimeFigureOut">
              <a:rPr lang="en-US" smtClean="0"/>
              <a:pPr/>
              <a:t>6/17/2016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CAE41-207D-4DCA-BDE2-BB37EC89173D}" type="slidenum">
              <a:rPr lang="en-US" smtClean="0"/>
              <a:pPr/>
              <a:t>‹#›</a:t>
            </a:fld>
            <a:endParaRPr lang="en-US"/>
          </a:p>
        </p:txBody>
      </p:sp>
    </p:spTree>
    <p:extLst>
      <p:ext uri="{BB962C8B-B14F-4D97-AF65-F5344CB8AC3E}">
        <p14:creationId xmlns:p14="http://schemas.microsoft.com/office/powerpoint/2010/main" xmlns="" val="193550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9"/>
            <a:ext cx="2057400" cy="59293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9"/>
            <a:ext cx="6019800" cy="5929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E67F2E-6B79-4B77-8664-B702135C6600}" type="datetimeFigureOut">
              <a:rPr lang="en-US" smtClean="0"/>
              <a:pPr/>
              <a:t>6/17/2016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CAE41-207D-4DCA-BDE2-BB37EC89173D}" type="slidenum">
              <a:rPr lang="en-US" smtClean="0"/>
              <a:pPr/>
              <a:t>‹#›</a:t>
            </a:fld>
            <a:endParaRPr lang="en-US"/>
          </a:p>
        </p:txBody>
      </p:sp>
    </p:spTree>
    <p:extLst>
      <p:ext uri="{BB962C8B-B14F-4D97-AF65-F5344CB8AC3E}">
        <p14:creationId xmlns:p14="http://schemas.microsoft.com/office/powerpoint/2010/main" xmlns="" val="314010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8"/>
            <a:ext cx="81534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04926"/>
            <a:ext cx="8229600" cy="49434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00801"/>
            <a:ext cx="2133600" cy="320675"/>
          </a:xfrm>
        </p:spPr>
        <p:txBody>
          <a:bodyPr/>
          <a:lstStyle>
            <a:lvl1pPr>
              <a:defRPr/>
            </a:lvl1pPr>
          </a:lstStyle>
          <a:p>
            <a:fld id="{CFE67F2E-6B79-4B77-8664-B702135C6600}" type="datetimeFigureOut">
              <a:rPr lang="en-US" smtClean="0"/>
              <a:pPr/>
              <a:t>6/17/2016</a:t>
            </a:fld>
            <a:endParaRPr lang="en-US"/>
          </a:p>
        </p:txBody>
      </p:sp>
      <p:sp>
        <p:nvSpPr>
          <p:cNvPr id="5" name="Footer Placeholder 4"/>
          <p:cNvSpPr>
            <a:spLocks noGrp="1"/>
          </p:cNvSpPr>
          <p:nvPr>
            <p:ph type="ftr" sz="quarter" idx="11"/>
          </p:nvPr>
        </p:nvSpPr>
        <p:spPr>
          <a:xfrm>
            <a:off x="3124200" y="6400801"/>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524625"/>
            <a:ext cx="2133600" cy="152400"/>
          </a:xfrm>
        </p:spPr>
        <p:txBody>
          <a:bodyPr/>
          <a:lstStyle>
            <a:lvl1pPr>
              <a:defRPr/>
            </a:lvl1pPr>
          </a:lstStyle>
          <a:p>
            <a:fld id="{B64CAE41-207D-4DCA-BDE2-BB37EC89173D}" type="slidenum">
              <a:rPr lang="en-US" smtClean="0"/>
              <a:pPr/>
              <a:t>‹#›</a:t>
            </a:fld>
            <a:endParaRPr lang="en-US"/>
          </a:p>
        </p:txBody>
      </p:sp>
    </p:spTree>
    <p:extLst>
      <p:ext uri="{BB962C8B-B14F-4D97-AF65-F5344CB8AC3E}">
        <p14:creationId xmlns:p14="http://schemas.microsoft.com/office/powerpoint/2010/main" xmlns="" val="230245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E67F2E-6B79-4B77-8664-B702135C6600}" type="datetimeFigureOut">
              <a:rPr lang="en-US" smtClean="0"/>
              <a:pPr/>
              <a:t>6/17/2016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CAE41-207D-4DCA-BDE2-BB37EC89173D}" type="slidenum">
              <a:rPr lang="en-US" smtClean="0"/>
              <a:pPr/>
              <a:t>‹#›</a:t>
            </a:fld>
            <a:endParaRPr lang="en-US"/>
          </a:p>
        </p:txBody>
      </p:sp>
    </p:spTree>
    <p:extLst>
      <p:ext uri="{BB962C8B-B14F-4D97-AF65-F5344CB8AC3E}">
        <p14:creationId xmlns:p14="http://schemas.microsoft.com/office/powerpoint/2010/main" xmlns="" val="18422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FE67F2E-6B79-4B77-8664-B702135C6600}" type="datetimeFigureOut">
              <a:rPr lang="en-US" smtClean="0"/>
              <a:pPr/>
              <a:t>6/17/2016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CAE41-207D-4DCA-BDE2-BB37EC89173D}" type="slidenum">
              <a:rPr lang="en-US" smtClean="0"/>
              <a:pPr/>
              <a:t>‹#›</a:t>
            </a:fld>
            <a:endParaRPr lang="en-US"/>
          </a:p>
        </p:txBody>
      </p:sp>
    </p:spTree>
    <p:extLst>
      <p:ext uri="{BB962C8B-B14F-4D97-AF65-F5344CB8AC3E}">
        <p14:creationId xmlns:p14="http://schemas.microsoft.com/office/powerpoint/2010/main" xmlns="" val="237397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4926"/>
            <a:ext cx="4038600" cy="494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4926"/>
            <a:ext cx="4038600" cy="494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FE67F2E-6B79-4B77-8664-B702135C6600}" type="datetimeFigureOut">
              <a:rPr lang="en-US" smtClean="0"/>
              <a:pPr/>
              <a:t>6/17/2016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4CAE41-207D-4DCA-BDE2-BB37EC89173D}" type="slidenum">
              <a:rPr lang="en-US" smtClean="0"/>
              <a:pPr/>
              <a:t>‹#›</a:t>
            </a:fld>
            <a:endParaRPr lang="en-US"/>
          </a:p>
        </p:txBody>
      </p:sp>
    </p:spTree>
    <p:extLst>
      <p:ext uri="{BB962C8B-B14F-4D97-AF65-F5344CB8AC3E}">
        <p14:creationId xmlns:p14="http://schemas.microsoft.com/office/powerpoint/2010/main" xmlns="" val="179841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FE67F2E-6B79-4B77-8664-B702135C6600}" type="datetimeFigureOut">
              <a:rPr lang="en-US" smtClean="0"/>
              <a:pPr/>
              <a:t>6/17/2016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4CAE41-207D-4DCA-BDE2-BB37EC89173D}" type="slidenum">
              <a:rPr lang="en-US" smtClean="0"/>
              <a:pPr/>
              <a:t>‹#›</a:t>
            </a:fld>
            <a:endParaRPr lang="en-US"/>
          </a:p>
        </p:txBody>
      </p:sp>
    </p:spTree>
    <p:extLst>
      <p:ext uri="{BB962C8B-B14F-4D97-AF65-F5344CB8AC3E}">
        <p14:creationId xmlns:p14="http://schemas.microsoft.com/office/powerpoint/2010/main" xmlns="" val="326318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FE67F2E-6B79-4B77-8664-B702135C6600}" type="datetimeFigureOut">
              <a:rPr lang="en-US" smtClean="0"/>
              <a:pPr/>
              <a:t>6/17/2016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4CAE41-207D-4DCA-BDE2-BB37EC89173D}" type="slidenum">
              <a:rPr lang="en-US" smtClean="0"/>
              <a:pPr/>
              <a:t>‹#›</a:t>
            </a:fld>
            <a:endParaRPr lang="en-US"/>
          </a:p>
        </p:txBody>
      </p:sp>
    </p:spTree>
    <p:extLst>
      <p:ext uri="{BB962C8B-B14F-4D97-AF65-F5344CB8AC3E}">
        <p14:creationId xmlns:p14="http://schemas.microsoft.com/office/powerpoint/2010/main" xmlns="" val="3605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FE67F2E-6B79-4B77-8664-B702135C6600}" type="datetimeFigureOut">
              <a:rPr lang="en-US" smtClean="0"/>
              <a:pPr/>
              <a:t>6/17/2016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4CAE41-207D-4DCA-BDE2-BB37EC89173D}" type="slidenum">
              <a:rPr lang="en-US" smtClean="0"/>
              <a:pPr/>
              <a:t>‹#›</a:t>
            </a:fld>
            <a:endParaRPr lang="en-US"/>
          </a:p>
        </p:txBody>
      </p:sp>
    </p:spTree>
    <p:extLst>
      <p:ext uri="{BB962C8B-B14F-4D97-AF65-F5344CB8AC3E}">
        <p14:creationId xmlns:p14="http://schemas.microsoft.com/office/powerpoint/2010/main" xmlns="" val="403244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FE67F2E-6B79-4B77-8664-B702135C6600}" type="datetimeFigureOut">
              <a:rPr lang="en-US" smtClean="0"/>
              <a:pPr/>
              <a:t>6/17/2016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4CAE41-207D-4DCA-BDE2-BB37EC89173D}" type="slidenum">
              <a:rPr lang="en-US" smtClean="0"/>
              <a:pPr/>
              <a:t>‹#›</a:t>
            </a:fld>
            <a:endParaRPr lang="en-US"/>
          </a:p>
        </p:txBody>
      </p:sp>
    </p:spTree>
    <p:extLst>
      <p:ext uri="{BB962C8B-B14F-4D97-AF65-F5344CB8AC3E}">
        <p14:creationId xmlns:p14="http://schemas.microsoft.com/office/powerpoint/2010/main" xmlns="" val="277775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FE67F2E-6B79-4B77-8664-B702135C6600}" type="datetimeFigureOut">
              <a:rPr lang="en-US" smtClean="0"/>
              <a:pPr/>
              <a:t>6/17/2016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4CAE41-207D-4DCA-BDE2-BB37EC89173D}" type="slidenum">
              <a:rPr lang="en-US" smtClean="0"/>
              <a:pPr/>
              <a:t>‹#›</a:t>
            </a:fld>
            <a:endParaRPr lang="en-US"/>
          </a:p>
        </p:txBody>
      </p:sp>
    </p:spTree>
    <p:extLst>
      <p:ext uri="{BB962C8B-B14F-4D97-AF65-F5344CB8AC3E}">
        <p14:creationId xmlns:p14="http://schemas.microsoft.com/office/powerpoint/2010/main" xmlns="" val="395139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9" name="Object 15"/>
          <p:cNvGraphicFramePr>
            <a:graphicFrameLocks noChangeAspect="1"/>
          </p:cNvGraphicFramePr>
          <p:nvPr/>
        </p:nvGraphicFramePr>
        <p:xfrm>
          <a:off x="73025" y="61914"/>
          <a:ext cx="9017000" cy="1031875"/>
        </p:xfrm>
        <a:graphic>
          <a:graphicData uri="http://schemas.openxmlformats.org/presentationml/2006/ole">
            <p:oleObj spid="_x0000_s3427" name="Image" r:id="rId15" imgW="8609524" imgH="1307937" progId="">
              <p:embed/>
            </p:oleObj>
          </a:graphicData>
        </a:graphic>
      </p:graphicFrame>
      <p:sp>
        <p:nvSpPr>
          <p:cNvPr id="1040" name="Rectangle 16"/>
          <p:cNvSpPr>
            <a:spLocks noChangeArrowheads="1"/>
          </p:cNvSpPr>
          <p:nvPr/>
        </p:nvSpPr>
        <p:spPr bwMode="invGray">
          <a:xfrm>
            <a:off x="63500" y="6453188"/>
            <a:ext cx="8990013" cy="37306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1" name="Rectangle 17"/>
          <p:cNvSpPr>
            <a:spLocks noChangeArrowheads="1"/>
          </p:cNvSpPr>
          <p:nvPr/>
        </p:nvSpPr>
        <p:spPr bwMode="ltGray">
          <a:xfrm>
            <a:off x="88900" y="1135064"/>
            <a:ext cx="8955088" cy="5265737"/>
          </a:xfrm>
          <a:prstGeom prst="rect">
            <a:avLst/>
          </a:prstGeom>
          <a:noFill/>
          <a:ln w="28575">
            <a:solidFill>
              <a:schemeClr val="bg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auto">
          <a:xfrm>
            <a:off x="457200" y="1304926"/>
            <a:ext cx="8229600" cy="4943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1"/>
            <a:ext cx="2133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defRPr>
            </a:lvl1pPr>
          </a:lstStyle>
          <a:p>
            <a:fld id="{CFE67F2E-6B79-4B77-8664-B702135C6600}" type="datetimeFigureOut">
              <a:rPr lang="en-US" smtClean="0"/>
              <a:pPr/>
              <a:t>6/17/2016</a:t>
            </a:fld>
            <a:endParaRPr lang="en-US"/>
          </a:p>
        </p:txBody>
      </p:sp>
      <p:sp>
        <p:nvSpPr>
          <p:cNvPr id="1029" name="Rectangle 5"/>
          <p:cNvSpPr>
            <a:spLocks noGrp="1" noChangeArrowheads="1"/>
          </p:cNvSpPr>
          <p:nvPr>
            <p:ph type="ftr" sz="quarter" idx="3"/>
          </p:nvPr>
        </p:nvSpPr>
        <p:spPr bwMode="auto">
          <a:xfrm>
            <a:off x="3124200" y="6400801"/>
            <a:ext cx="2895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524625"/>
            <a:ext cx="21336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B64CAE41-207D-4DCA-BDE2-BB37EC89173D}" type="slidenum">
              <a:rPr lang="en-US" smtClean="0"/>
              <a:pPr/>
              <a:t>‹#›</a:t>
            </a:fld>
            <a:endParaRPr lang="en-US"/>
          </a:p>
        </p:txBody>
      </p:sp>
      <p:sp>
        <p:nvSpPr>
          <p:cNvPr id="1026" name="Rectangle 2"/>
          <p:cNvSpPr>
            <a:spLocks noGrp="1" noChangeArrowheads="1"/>
          </p:cNvSpPr>
          <p:nvPr>
            <p:ph type="title"/>
          </p:nvPr>
        </p:nvSpPr>
        <p:spPr bwMode="white">
          <a:xfrm>
            <a:off x="457200" y="319088"/>
            <a:ext cx="8153400" cy="563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7" name="Text Box 13"/>
          <p:cNvSpPr txBox="1">
            <a:spLocks noChangeArrowheads="1"/>
          </p:cNvSpPr>
          <p:nvPr/>
        </p:nvSpPr>
        <p:spPr bwMode="white">
          <a:xfrm>
            <a:off x="8153400" y="261939"/>
            <a:ext cx="9906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r>
              <a:rPr lang="en-US">
                <a:solidFill>
                  <a:schemeClr val="tx1"/>
                </a:solidFill>
              </a:rPr>
              <a:t>LOGO</a:t>
            </a:r>
          </a:p>
        </p:txBody>
      </p:sp>
      <p:sp>
        <p:nvSpPr>
          <p:cNvPr id="1038" name="AutoShape 14"/>
          <p:cNvSpPr>
            <a:spLocks noChangeArrowheads="1"/>
          </p:cNvSpPr>
          <p:nvPr/>
        </p:nvSpPr>
        <p:spPr bwMode="auto">
          <a:xfrm rot="5400000">
            <a:off x="8458202" y="-196849"/>
            <a:ext cx="273050" cy="860425"/>
          </a:xfrm>
          <a:prstGeom prst="moon">
            <a:avLst>
              <a:gd name="adj" fmla="val 21208"/>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042" name="Group 18"/>
          <p:cNvGrpSpPr>
            <a:grpSpLocks/>
          </p:cNvGrpSpPr>
          <p:nvPr/>
        </p:nvGrpSpPr>
        <p:grpSpPr bwMode="auto">
          <a:xfrm>
            <a:off x="-6349" y="0"/>
            <a:ext cx="9155113" cy="6859588"/>
            <a:chOff x="0" y="0"/>
            <a:chExt cx="5764" cy="4321"/>
          </a:xfrm>
        </p:grpSpPr>
        <p:sp>
          <p:nvSpPr>
            <p:cNvPr id="1043" name="AutoShape 19"/>
            <p:cNvSpPr>
              <a:spLocks noChangeArrowheads="1"/>
            </p:cNvSpPr>
            <p:nvPr/>
          </p:nvSpPr>
          <p:spPr bwMode="white">
            <a:xfrm>
              <a:off x="27" y="24"/>
              <a:ext cx="5712" cy="4274"/>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4" name="Freeform 20"/>
            <p:cNvSpPr>
              <a:spLocks/>
            </p:cNvSpPr>
            <p:nvPr/>
          </p:nvSpPr>
          <p:spPr bwMode="white">
            <a:xfrm>
              <a:off x="0" y="0"/>
              <a:ext cx="288" cy="282"/>
            </a:xfrm>
            <a:custGeom>
              <a:avLst/>
              <a:gdLst>
                <a:gd name="T0" fmla="*/ 2 w 288"/>
                <a:gd name="T1" fmla="*/ 282 h 282"/>
                <a:gd name="T2" fmla="*/ 82 w 288"/>
                <a:gd name="T3" fmla="*/ 144 h 282"/>
                <a:gd name="T4" fmla="*/ 165 w 288"/>
                <a:gd name="T5" fmla="*/ 36 h 282"/>
                <a:gd name="T6" fmla="*/ 288 w 288"/>
                <a:gd name="T7" fmla="*/ 0 h 282"/>
                <a:gd name="T8" fmla="*/ 0 w 288"/>
                <a:gd name="T9" fmla="*/ 0 h 282"/>
              </a:gdLst>
              <a:ahLst/>
              <a:cxnLst>
                <a:cxn ang="0">
                  <a:pos x="T0" y="T1"/>
                </a:cxn>
                <a:cxn ang="0">
                  <a:pos x="T2" y="T3"/>
                </a:cxn>
                <a:cxn ang="0">
                  <a:pos x="T4" y="T5"/>
                </a:cxn>
                <a:cxn ang="0">
                  <a:pos x="T6" y="T7"/>
                </a:cxn>
                <a:cxn ang="0">
                  <a:pos x="T8" y="T9"/>
                </a:cxn>
              </a:cxnLst>
              <a:rect l="0" t="0" r="r" b="b"/>
              <a:pathLst>
                <a:path w="288" h="282">
                  <a:moveTo>
                    <a:pt x="2" y="282"/>
                  </a:moveTo>
                  <a:lnTo>
                    <a:pt x="82" y="144"/>
                  </a:lnTo>
                  <a:lnTo>
                    <a:pt x="165" y="36"/>
                  </a:lnTo>
                  <a:lnTo>
                    <a:pt x="288" y="0"/>
                  </a:lnTo>
                  <a:lnTo>
                    <a:pt x="0" y="0"/>
                  </a:lnTo>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45" name="Freeform 21"/>
            <p:cNvSpPr>
              <a:spLocks/>
            </p:cNvSpPr>
            <p:nvPr/>
          </p:nvSpPr>
          <p:spPr bwMode="white">
            <a:xfrm>
              <a:off x="5" y="3985"/>
              <a:ext cx="244" cy="336"/>
            </a:xfrm>
            <a:custGeom>
              <a:avLst/>
              <a:gdLst>
                <a:gd name="T0" fmla="*/ 243 w 243"/>
                <a:gd name="T1" fmla="*/ 335 h 336"/>
                <a:gd name="T2" fmla="*/ 122 w 243"/>
                <a:gd name="T3" fmla="*/ 239 h 336"/>
                <a:gd name="T4" fmla="*/ 30 w 243"/>
                <a:gd name="T5" fmla="*/ 144 h 336"/>
                <a:gd name="T6" fmla="*/ 0 w 243"/>
                <a:gd name="T7" fmla="*/ 0 h 336"/>
                <a:gd name="T8" fmla="*/ 1 w 243"/>
                <a:gd name="T9" fmla="*/ 336 h 336"/>
              </a:gdLst>
              <a:ahLst/>
              <a:cxnLst>
                <a:cxn ang="0">
                  <a:pos x="T0" y="T1"/>
                </a:cxn>
                <a:cxn ang="0">
                  <a:pos x="T2" y="T3"/>
                </a:cxn>
                <a:cxn ang="0">
                  <a:pos x="T4" y="T5"/>
                </a:cxn>
                <a:cxn ang="0">
                  <a:pos x="T6" y="T7"/>
                </a:cxn>
                <a:cxn ang="0">
                  <a:pos x="T8" y="T9"/>
                </a:cxn>
              </a:cxnLst>
              <a:rect l="0" t="0" r="r" b="b"/>
              <a:pathLst>
                <a:path w="243" h="336">
                  <a:moveTo>
                    <a:pt x="243" y="335"/>
                  </a:moveTo>
                  <a:lnTo>
                    <a:pt x="122" y="239"/>
                  </a:lnTo>
                  <a:lnTo>
                    <a:pt x="30" y="144"/>
                  </a:lnTo>
                  <a:lnTo>
                    <a:pt x="0" y="0"/>
                  </a:lnTo>
                  <a:lnTo>
                    <a:pt x="1" y="336"/>
                  </a:lnTo>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46" name="Freeform 22"/>
            <p:cNvSpPr>
              <a:spLocks/>
            </p:cNvSpPr>
            <p:nvPr/>
          </p:nvSpPr>
          <p:spPr bwMode="white">
            <a:xfrm>
              <a:off x="5511" y="4029"/>
              <a:ext cx="253" cy="290"/>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Lst>
              <a:ahLst/>
              <a:cxnLst>
                <a:cxn ang="0">
                  <a:pos x="T0" y="T1"/>
                </a:cxn>
                <a:cxn ang="0">
                  <a:pos x="T2" y="T3"/>
                </a:cxn>
                <a:cxn ang="0">
                  <a:pos x="T4" y="T5"/>
                </a:cxn>
                <a:cxn ang="0">
                  <a:pos x="T6" y="T7"/>
                </a:cxn>
                <a:cxn ang="0">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47" name="Freeform 23"/>
            <p:cNvSpPr>
              <a:spLocks/>
            </p:cNvSpPr>
            <p:nvPr/>
          </p:nvSpPr>
          <p:spPr bwMode="white">
            <a:xfrm>
              <a:off x="5472" y="0"/>
              <a:ext cx="288" cy="288"/>
            </a:xfrm>
            <a:custGeom>
              <a:avLst/>
              <a:gdLst>
                <a:gd name="T0" fmla="*/ 0 w 288"/>
                <a:gd name="T1" fmla="*/ 0 h 288"/>
                <a:gd name="T2" fmla="*/ 144 w 288"/>
                <a:gd name="T3" fmla="*/ 82 h 288"/>
                <a:gd name="T4" fmla="*/ 252 w 288"/>
                <a:gd name="T5" fmla="*/ 165 h 288"/>
                <a:gd name="T6" fmla="*/ 288 w 288"/>
                <a:gd name="T7" fmla="*/ 288 h 288"/>
                <a:gd name="T8" fmla="*/ 288 w 288"/>
                <a:gd name="T9" fmla="*/ 0 h 288"/>
              </a:gdLst>
              <a:ahLst/>
              <a:cxnLst>
                <a:cxn ang="0">
                  <a:pos x="T0" y="T1"/>
                </a:cxn>
                <a:cxn ang="0">
                  <a:pos x="T2" y="T3"/>
                </a:cxn>
                <a:cxn ang="0">
                  <a:pos x="T4" y="T5"/>
                </a:cxn>
                <a:cxn ang="0">
                  <a:pos x="T6" y="T7"/>
                </a:cxn>
                <a:cxn ang="0">
                  <a:pos x="T8" y="T9"/>
                </a:cxn>
              </a:cxnLst>
              <a:rect l="0" t="0" r="r" b="b"/>
              <a:pathLst>
                <a:path w="288" h="288">
                  <a:moveTo>
                    <a:pt x="0" y="0"/>
                  </a:moveTo>
                  <a:lnTo>
                    <a:pt x="144" y="82"/>
                  </a:lnTo>
                  <a:lnTo>
                    <a:pt x="252" y="165"/>
                  </a:lnTo>
                  <a:lnTo>
                    <a:pt x="288" y="288"/>
                  </a:lnTo>
                  <a:lnTo>
                    <a:pt x="288" y="0"/>
                  </a:lnTo>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eaLnBrk="1" fontAlgn="base" hangingPunct="1">
        <a:spcBef>
          <a:spcPct val="20000"/>
        </a:spcBef>
        <a:spcAft>
          <a:spcPct val="0"/>
        </a:spcAft>
        <a:buClr>
          <a:schemeClr val="tx1"/>
        </a:buClr>
        <a:buChar char="•"/>
        <a:defRPr sz="24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1143001"/>
            <a:ext cx="8991600" cy="5313349"/>
            <a:chOff x="361577" y="2972"/>
            <a:chExt cx="8420844" cy="5138142"/>
          </a:xfrm>
        </p:grpSpPr>
        <p:sp>
          <p:nvSpPr>
            <p:cNvPr id="5" name="Freeform 4"/>
            <p:cNvSpPr/>
            <p:nvPr/>
          </p:nvSpPr>
          <p:spPr>
            <a:xfrm>
              <a:off x="361577" y="2972"/>
              <a:ext cx="8420844" cy="5138142"/>
            </a:xfrm>
            <a:custGeom>
              <a:avLst/>
              <a:gdLst>
                <a:gd name="connsiteX0" fmla="*/ 0 w 8563570"/>
                <a:gd name="connsiteY0" fmla="*/ 0 h 5138142"/>
                <a:gd name="connsiteX1" fmla="*/ 8563570 w 8563570"/>
                <a:gd name="connsiteY1" fmla="*/ 0 h 5138142"/>
                <a:gd name="connsiteX2" fmla="*/ 8563570 w 8563570"/>
                <a:gd name="connsiteY2" fmla="*/ 5138142 h 5138142"/>
                <a:gd name="connsiteX3" fmla="*/ 0 w 8563570"/>
                <a:gd name="connsiteY3" fmla="*/ 5138142 h 5138142"/>
                <a:gd name="connsiteX4" fmla="*/ 0 w 8563570"/>
                <a:gd name="connsiteY4" fmla="*/ 0 h 513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570" h="5138142">
                  <a:moveTo>
                    <a:pt x="0" y="0"/>
                  </a:moveTo>
                  <a:lnTo>
                    <a:pt x="8563570" y="0"/>
                  </a:lnTo>
                  <a:lnTo>
                    <a:pt x="8563570" y="5138142"/>
                  </a:lnTo>
                  <a:lnTo>
                    <a:pt x="0" y="5138142"/>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640" tIns="167640" rIns="167640" bIns="167640" numCol="1" spcCol="1270" anchor="t" anchorCtr="0">
              <a:noAutofit/>
            </a:bodyPr>
            <a:lstStyle/>
            <a:p>
              <a:pPr lvl="0" algn="ctr" defTabSz="1955800">
                <a:lnSpc>
                  <a:spcPct val="90000"/>
                </a:lnSpc>
                <a:spcBef>
                  <a:spcPct val="0"/>
                </a:spcBef>
                <a:spcAft>
                  <a:spcPct val="35000"/>
                </a:spcAft>
              </a:pPr>
              <a:endParaRPr lang="en-US" sz="4000" kern="1200" dirty="0" smtClean="0">
                <a:latin typeface="Arial" pitchFamily="34" charset="0"/>
                <a:cs typeface="Arial" pitchFamily="34" charset="0"/>
              </a:endParaRPr>
            </a:p>
            <a:p>
              <a:pPr lvl="0" algn="ctr" defTabSz="1955800">
                <a:lnSpc>
                  <a:spcPct val="90000"/>
                </a:lnSpc>
                <a:spcBef>
                  <a:spcPct val="0"/>
                </a:spcBef>
                <a:spcAft>
                  <a:spcPct val="35000"/>
                </a:spcAft>
              </a:pPr>
              <a:r>
                <a:rPr lang="en-US" sz="4000" kern="1200" dirty="0" smtClean="0">
                  <a:latin typeface="Arial" pitchFamily="34" charset="0"/>
                  <a:cs typeface="Arial" pitchFamily="34" charset="0"/>
                </a:rPr>
                <a:t>BÁO CÁO 2 TRƯỜNG HỢP</a:t>
              </a:r>
            </a:p>
            <a:p>
              <a:pPr lvl="0" algn="ctr" defTabSz="1955800">
                <a:lnSpc>
                  <a:spcPct val="90000"/>
                </a:lnSpc>
                <a:spcBef>
                  <a:spcPct val="0"/>
                </a:spcBef>
                <a:spcAft>
                  <a:spcPct val="35000"/>
                </a:spcAft>
              </a:pPr>
              <a:r>
                <a:rPr lang="en-US" sz="4000" kern="1200" dirty="0" smtClean="0">
                  <a:latin typeface="Arial" pitchFamily="34" charset="0"/>
                  <a:cs typeface="Arial" pitchFamily="34" charset="0"/>
                </a:rPr>
                <a:t>GMHS GHÉP THẬN TỪ</a:t>
              </a:r>
            </a:p>
            <a:p>
              <a:pPr lvl="0" algn="ctr" defTabSz="1955800">
                <a:lnSpc>
                  <a:spcPct val="90000"/>
                </a:lnSpc>
                <a:spcBef>
                  <a:spcPct val="0"/>
                </a:spcBef>
                <a:spcAft>
                  <a:spcPct val="35000"/>
                </a:spcAft>
              </a:pPr>
              <a:r>
                <a:rPr lang="en-US" sz="4000" kern="1200" dirty="0" smtClean="0">
                  <a:latin typeface="Arial" pitchFamily="34" charset="0"/>
                  <a:cs typeface="Arial" pitchFamily="34" charset="0"/>
                </a:rPr>
                <a:t> </a:t>
              </a:r>
              <a:r>
                <a:rPr lang="vi-VN" sz="4000" kern="1200" dirty="0" smtClean="0">
                  <a:latin typeface="Arial" pitchFamily="34" charset="0"/>
                  <a:cs typeface="Arial" pitchFamily="34" charset="0"/>
                </a:rPr>
                <a:t>NGƯỜI </a:t>
              </a:r>
              <a:r>
                <a:rPr lang="en-US" sz="4000" dirty="0" smtClean="0">
                  <a:latin typeface="Arial" pitchFamily="34" charset="0"/>
                  <a:cs typeface="Arial" pitchFamily="34" charset="0"/>
                </a:rPr>
                <a:t>CHO</a:t>
              </a:r>
              <a:r>
                <a:rPr lang="vi-VN" sz="4000" kern="1200" dirty="0" smtClean="0">
                  <a:latin typeface="Arial" pitchFamily="34" charset="0"/>
                  <a:cs typeface="Arial" pitchFamily="34" charset="0"/>
                </a:rPr>
                <a:t> CHẾT TIM</a:t>
              </a:r>
              <a:endParaRPr lang="en-US" sz="4000" kern="1200" dirty="0"/>
            </a:p>
          </p:txBody>
        </p:sp>
        <p:sp>
          <p:nvSpPr>
            <p:cNvPr id="7" name="Freeform 6"/>
            <p:cNvSpPr/>
            <p:nvPr/>
          </p:nvSpPr>
          <p:spPr>
            <a:xfrm>
              <a:off x="2431107" y="4129462"/>
              <a:ext cx="4495874" cy="857555"/>
            </a:xfrm>
            <a:custGeom>
              <a:avLst/>
              <a:gdLst>
                <a:gd name="connsiteX0" fmla="*/ 0 w 3810018"/>
                <a:gd name="connsiteY0" fmla="*/ 0 h 857555"/>
                <a:gd name="connsiteX1" fmla="*/ 3810018 w 3810018"/>
                <a:gd name="connsiteY1" fmla="*/ 0 h 857555"/>
                <a:gd name="connsiteX2" fmla="*/ 3810018 w 3810018"/>
                <a:gd name="connsiteY2" fmla="*/ 857555 h 857555"/>
                <a:gd name="connsiteX3" fmla="*/ 0 w 3810018"/>
                <a:gd name="connsiteY3" fmla="*/ 857555 h 857555"/>
                <a:gd name="connsiteX4" fmla="*/ 0 w 3810018"/>
                <a:gd name="connsiteY4" fmla="*/ 0 h 85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18" h="857555">
                  <a:moveTo>
                    <a:pt x="0" y="0"/>
                  </a:moveTo>
                  <a:lnTo>
                    <a:pt x="3810018" y="0"/>
                  </a:lnTo>
                  <a:lnTo>
                    <a:pt x="3810018" y="857555"/>
                  </a:lnTo>
                  <a:lnTo>
                    <a:pt x="0" y="857555"/>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400" b="1" kern="1200" dirty="0" smtClean="0">
                  <a:latin typeface="Arial" pitchFamily="34" charset="0"/>
                  <a:cs typeface="Arial" pitchFamily="34" charset="0"/>
                </a:rPr>
                <a:t>TS.BS.CKII PHẠM VĂN ĐÔNG</a:t>
              </a:r>
            </a:p>
            <a:p>
              <a:pPr lvl="0" algn="ctr" defTabSz="933450">
                <a:lnSpc>
                  <a:spcPct val="90000"/>
                </a:lnSpc>
                <a:spcBef>
                  <a:spcPct val="0"/>
                </a:spcBef>
                <a:spcAft>
                  <a:spcPct val="35000"/>
                </a:spcAft>
              </a:pPr>
              <a:r>
                <a:rPr lang="en-US" sz="2400" b="1" kern="1200" dirty="0" smtClean="0">
                  <a:latin typeface="Arial" pitchFamily="34" charset="0"/>
                  <a:cs typeface="Arial" pitchFamily="34" charset="0"/>
                </a:rPr>
                <a:t>BS LÊ VĂN DŨNG</a:t>
              </a:r>
              <a:endParaRPr lang="en-US" sz="2400" b="1" kern="1200" dirty="0"/>
            </a:p>
          </p:txBody>
        </p:sp>
      </p:grpSp>
    </p:spTree>
    <p:extLst>
      <p:ext uri="{BB962C8B-B14F-4D97-AF65-F5344CB8AC3E}">
        <p14:creationId xmlns:p14="http://schemas.microsoft.com/office/powerpoint/2010/main" xmlns="" val="3160547379"/>
      </p:ext>
    </p:extLst>
  </p:cSld>
  <p:clrMapOvr>
    <a:masterClrMapping/>
  </p:clrMapOvr>
  <mc:AlternateContent xmlns:mc="http://schemas.openxmlformats.org/markup-compatibility/2006">
    <mc:Choice xmlns:p14="http://schemas.microsoft.com/office/powerpoint/2010/main" xmlns="" Requires="p14">
      <p:transition spd="slow" p14:dur="2000" advTm="12228"/>
    </mc:Choice>
    <mc:Fallback>
      <p:transition spd="slow" advTm="1222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BN NHẬN THẬN THỨ NHẤT</a:t>
            </a:r>
          </a:p>
        </p:txBody>
      </p:sp>
      <p:sp>
        <p:nvSpPr>
          <p:cNvPr id="5" name="Freeform 4"/>
          <p:cNvSpPr/>
          <p:nvPr/>
        </p:nvSpPr>
        <p:spPr>
          <a:xfrm>
            <a:off x="76200" y="1143000"/>
            <a:ext cx="8991600" cy="5257800"/>
          </a:xfrm>
          <a:custGeom>
            <a:avLst/>
            <a:gdLst>
              <a:gd name="connsiteX0" fmla="*/ 0 w 8839200"/>
              <a:gd name="connsiteY0" fmla="*/ 0 h 5105380"/>
              <a:gd name="connsiteX1" fmla="*/ 8839200 w 8839200"/>
              <a:gd name="connsiteY1" fmla="*/ 0 h 5105380"/>
              <a:gd name="connsiteX2" fmla="*/ 8839200 w 8839200"/>
              <a:gd name="connsiteY2" fmla="*/ 5105380 h 5105380"/>
              <a:gd name="connsiteX3" fmla="*/ 0 w 8839200"/>
              <a:gd name="connsiteY3" fmla="*/ 5105380 h 5105380"/>
              <a:gd name="connsiteX4" fmla="*/ 0 w 8839200"/>
              <a:gd name="connsiteY4" fmla="*/ 0 h 510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0" h="5105380">
                <a:moveTo>
                  <a:pt x="0" y="0"/>
                </a:moveTo>
                <a:lnTo>
                  <a:pt x="8839200" y="0"/>
                </a:lnTo>
                <a:lnTo>
                  <a:pt x="8839200" y="5105380"/>
                </a:lnTo>
                <a:lnTo>
                  <a:pt x="0" y="5105380"/>
                </a:lnTo>
                <a:lnTo>
                  <a:pt x="0" y="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1" defTabSz="1111250">
              <a:lnSpc>
                <a:spcPct val="150000"/>
              </a:lnSpc>
              <a:spcBef>
                <a:spcPct val="0"/>
              </a:spcBef>
              <a:spcAft>
                <a:spcPct val="35000"/>
              </a:spcAft>
            </a:pPr>
            <a:endParaRPr lang="en-US" sz="2500" kern="1200" dirty="0"/>
          </a:p>
        </p:txBody>
      </p:sp>
      <p:sp>
        <p:nvSpPr>
          <p:cNvPr id="3" name="TextBox 2"/>
          <p:cNvSpPr txBox="1"/>
          <p:nvPr/>
        </p:nvSpPr>
        <p:spPr>
          <a:xfrm>
            <a:off x="228600" y="1143000"/>
            <a:ext cx="8610600" cy="591637"/>
          </a:xfrm>
          <a:prstGeom prst="rect">
            <a:avLst/>
          </a:prstGeom>
          <a:noFill/>
        </p:spPr>
        <p:txBody>
          <a:bodyPr wrap="square" rtlCol="0">
            <a:spAutoFit/>
          </a:bodyPr>
          <a:lstStyle/>
          <a:p>
            <a:pPr defTabSz="1111250">
              <a:lnSpc>
                <a:spcPct val="150000"/>
              </a:lnSpc>
              <a:spcBef>
                <a:spcPct val="0"/>
              </a:spcBef>
              <a:spcAft>
                <a:spcPct val="35000"/>
              </a:spcAft>
            </a:pPr>
            <a:r>
              <a:rPr lang="en-US" sz="2500" dirty="0" smtClean="0">
                <a:solidFill>
                  <a:schemeClr val="bg1"/>
                </a:solidFill>
              </a:rPr>
              <a:t> </a:t>
            </a:r>
            <a:endParaRPr lang="en-US" sz="2500" dirty="0">
              <a:solidFill>
                <a:schemeClr val="bg1"/>
              </a:solidFill>
            </a:endParaRPr>
          </a:p>
        </p:txBody>
      </p:sp>
      <p:grpSp>
        <p:nvGrpSpPr>
          <p:cNvPr id="6" name="Group 5"/>
          <p:cNvGrpSpPr/>
          <p:nvPr/>
        </p:nvGrpSpPr>
        <p:grpSpPr>
          <a:xfrm>
            <a:off x="76200" y="1180538"/>
            <a:ext cx="8991600" cy="5220262"/>
            <a:chOff x="76200" y="1180538"/>
            <a:chExt cx="8991600" cy="5220262"/>
          </a:xfrm>
        </p:grpSpPr>
        <p:sp>
          <p:nvSpPr>
            <p:cNvPr id="7" name="Freeform 6"/>
            <p:cNvSpPr/>
            <p:nvPr/>
          </p:nvSpPr>
          <p:spPr>
            <a:xfrm>
              <a:off x="76200" y="1180538"/>
              <a:ext cx="8991600" cy="2037261"/>
            </a:xfrm>
            <a:custGeom>
              <a:avLst/>
              <a:gdLst>
                <a:gd name="connsiteX0" fmla="*/ 0 w 6802496"/>
                <a:gd name="connsiteY0" fmla="*/ 0 h 2888288"/>
                <a:gd name="connsiteX1" fmla="*/ 6802496 w 6802496"/>
                <a:gd name="connsiteY1" fmla="*/ 0 h 2888288"/>
                <a:gd name="connsiteX2" fmla="*/ 6802496 w 6802496"/>
                <a:gd name="connsiteY2" fmla="*/ 2888288 h 2888288"/>
                <a:gd name="connsiteX3" fmla="*/ 0 w 6802496"/>
                <a:gd name="connsiteY3" fmla="*/ 2888288 h 2888288"/>
                <a:gd name="connsiteX4" fmla="*/ 0 w 6802496"/>
                <a:gd name="connsiteY4" fmla="*/ 0 h 288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496" h="2888288">
                  <a:moveTo>
                    <a:pt x="0" y="0"/>
                  </a:moveTo>
                  <a:lnTo>
                    <a:pt x="6802496" y="0"/>
                  </a:lnTo>
                  <a:lnTo>
                    <a:pt x="6802496" y="2888288"/>
                  </a:lnTo>
                  <a:lnTo>
                    <a:pt x="0" y="2888288"/>
                  </a:lnTo>
                  <a:lnTo>
                    <a:pt x="0" y="0"/>
                  </a:lnTo>
                  <a:close/>
                </a:path>
              </a:pathLst>
            </a:cu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1" algn="just" defTabSz="1066800">
                <a:lnSpc>
                  <a:spcPct val="90000"/>
                </a:lnSpc>
                <a:spcBef>
                  <a:spcPct val="0"/>
                </a:spcBef>
                <a:spcAft>
                  <a:spcPct val="35000"/>
                </a:spcAft>
              </a:pPr>
              <a:endParaRPr lang="en-US" sz="2800" kern="1200" dirty="0">
                <a:latin typeface="+mj-lt"/>
              </a:endParaRPr>
            </a:p>
          </p:txBody>
        </p:sp>
        <p:sp>
          <p:nvSpPr>
            <p:cNvPr id="8" name="Freeform 7"/>
            <p:cNvSpPr/>
            <p:nvPr/>
          </p:nvSpPr>
          <p:spPr>
            <a:xfrm>
              <a:off x="76200" y="3217799"/>
              <a:ext cx="8991600" cy="3183001"/>
            </a:xfrm>
            <a:custGeom>
              <a:avLst/>
              <a:gdLst>
                <a:gd name="connsiteX0" fmla="*/ 0 w 6832293"/>
                <a:gd name="connsiteY0" fmla="*/ 0 h 2097432"/>
                <a:gd name="connsiteX1" fmla="*/ 6832293 w 6832293"/>
                <a:gd name="connsiteY1" fmla="*/ 0 h 2097432"/>
                <a:gd name="connsiteX2" fmla="*/ 6832293 w 6832293"/>
                <a:gd name="connsiteY2" fmla="*/ 2097432 h 2097432"/>
                <a:gd name="connsiteX3" fmla="*/ 0 w 6832293"/>
                <a:gd name="connsiteY3" fmla="*/ 2097432 h 2097432"/>
                <a:gd name="connsiteX4" fmla="*/ 0 w 6832293"/>
                <a:gd name="connsiteY4" fmla="*/ 0 h 209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293" h="2097432">
                  <a:moveTo>
                    <a:pt x="0" y="0"/>
                  </a:moveTo>
                  <a:lnTo>
                    <a:pt x="6832293" y="0"/>
                  </a:lnTo>
                  <a:lnTo>
                    <a:pt x="6832293" y="2097432"/>
                  </a:lnTo>
                  <a:lnTo>
                    <a:pt x="0" y="2097432"/>
                  </a:lnTo>
                  <a:lnTo>
                    <a:pt x="0" y="0"/>
                  </a:lnTo>
                  <a:close/>
                </a:path>
              </a:pathLst>
            </a:cu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1" algn="just" defTabSz="1066800">
                <a:lnSpc>
                  <a:spcPct val="90000"/>
                </a:lnSpc>
                <a:spcBef>
                  <a:spcPct val="0"/>
                </a:spcBef>
                <a:spcAft>
                  <a:spcPct val="35000"/>
                </a:spcAft>
              </a:pPr>
              <a:endParaRPr lang="en-US" sz="2800" kern="1200" dirty="0">
                <a:latin typeface="+mj-lt"/>
              </a:endParaRPr>
            </a:p>
          </p:txBody>
        </p:sp>
      </p:grpSp>
      <p:sp>
        <p:nvSpPr>
          <p:cNvPr id="10" name="TextBox 9"/>
          <p:cNvSpPr txBox="1"/>
          <p:nvPr/>
        </p:nvSpPr>
        <p:spPr>
          <a:xfrm>
            <a:off x="351971" y="1352782"/>
            <a:ext cx="8458200" cy="1692771"/>
          </a:xfrm>
          <a:prstGeom prst="rect">
            <a:avLst/>
          </a:prstGeom>
          <a:noFill/>
        </p:spPr>
        <p:txBody>
          <a:bodyPr wrap="square" rtlCol="0">
            <a:spAutoFit/>
          </a:bodyPr>
          <a:lstStyle/>
          <a:p>
            <a:pPr algn="just"/>
            <a:r>
              <a:rPr lang="en-US" sz="2600" dirty="0">
                <a:solidFill>
                  <a:schemeClr val="bg1"/>
                </a:solidFill>
                <a:latin typeface="+mj-lt"/>
              </a:rPr>
              <a:t>BN NGUYỄN VĂN V, </a:t>
            </a:r>
            <a:r>
              <a:rPr lang="en-US" sz="2600" dirty="0" smtClean="0">
                <a:solidFill>
                  <a:schemeClr val="bg1"/>
                </a:solidFill>
                <a:latin typeface="+mj-lt"/>
              </a:rPr>
              <a:t>1970</a:t>
            </a:r>
            <a:r>
              <a:rPr lang="en-US" sz="2600" dirty="0">
                <a:solidFill>
                  <a:schemeClr val="bg1"/>
                </a:solidFill>
                <a:latin typeface="+mj-lt"/>
              </a:rPr>
              <a:t>, </a:t>
            </a:r>
            <a:r>
              <a:rPr lang="en-US" sz="2600" dirty="0" smtClean="0">
                <a:solidFill>
                  <a:schemeClr val="bg1"/>
                </a:solidFill>
                <a:latin typeface="+mj-lt"/>
              </a:rPr>
              <a:t>Long </a:t>
            </a:r>
            <a:r>
              <a:rPr lang="en-US" sz="2600" dirty="0">
                <a:solidFill>
                  <a:schemeClr val="bg1"/>
                </a:solidFill>
                <a:latin typeface="+mj-lt"/>
              </a:rPr>
              <a:t>An, </a:t>
            </a:r>
            <a:r>
              <a:rPr lang="en-US" sz="2600" dirty="0" err="1" smtClean="0">
                <a:solidFill>
                  <a:schemeClr val="bg1"/>
                </a:solidFill>
                <a:latin typeface="+mj-lt"/>
              </a:rPr>
              <a:t>nghề</a:t>
            </a:r>
            <a:r>
              <a:rPr lang="en-US" sz="2600" dirty="0" smtClean="0">
                <a:solidFill>
                  <a:schemeClr val="bg1"/>
                </a:solidFill>
                <a:latin typeface="+mj-lt"/>
              </a:rPr>
              <a:t> </a:t>
            </a:r>
            <a:r>
              <a:rPr lang="en-US" sz="2600" dirty="0" err="1">
                <a:solidFill>
                  <a:schemeClr val="bg1"/>
                </a:solidFill>
                <a:latin typeface="+mj-lt"/>
              </a:rPr>
              <a:t>nông</a:t>
            </a:r>
            <a:r>
              <a:rPr lang="en-US" sz="2600" dirty="0">
                <a:solidFill>
                  <a:schemeClr val="bg1"/>
                </a:solidFill>
                <a:latin typeface="+mj-lt"/>
              </a:rPr>
              <a:t>. </a:t>
            </a:r>
            <a:r>
              <a:rPr lang="en-US" sz="2600" dirty="0" smtClean="0">
                <a:solidFill>
                  <a:schemeClr val="bg1"/>
                </a:solidFill>
                <a:latin typeface="+mj-lt"/>
              </a:rPr>
              <a:t>NV 19 </a:t>
            </a:r>
            <a:r>
              <a:rPr lang="en-US" sz="2600" dirty="0" err="1">
                <a:solidFill>
                  <a:schemeClr val="bg1"/>
                </a:solidFill>
                <a:latin typeface="+mj-lt"/>
              </a:rPr>
              <a:t>giờ</a:t>
            </a:r>
            <a:r>
              <a:rPr lang="en-US" sz="2600" dirty="0">
                <a:solidFill>
                  <a:schemeClr val="bg1"/>
                </a:solidFill>
                <a:latin typeface="+mj-lt"/>
              </a:rPr>
              <a:t> 30 </a:t>
            </a:r>
            <a:r>
              <a:rPr lang="en-US" sz="2600" dirty="0" err="1">
                <a:solidFill>
                  <a:schemeClr val="bg1"/>
                </a:solidFill>
                <a:latin typeface="+mj-lt"/>
              </a:rPr>
              <a:t>ngày</a:t>
            </a:r>
            <a:r>
              <a:rPr lang="en-US" sz="2600" dirty="0">
                <a:solidFill>
                  <a:schemeClr val="bg1"/>
                </a:solidFill>
                <a:latin typeface="+mj-lt"/>
              </a:rPr>
              <a:t> 18/6/2015, </a:t>
            </a:r>
            <a:r>
              <a:rPr lang="en-US" sz="2600" dirty="0" err="1">
                <a:solidFill>
                  <a:schemeClr val="bg1"/>
                </a:solidFill>
                <a:latin typeface="+mj-lt"/>
              </a:rPr>
              <a:t>nặng</a:t>
            </a:r>
            <a:r>
              <a:rPr lang="en-US" sz="2600" dirty="0">
                <a:solidFill>
                  <a:schemeClr val="bg1"/>
                </a:solidFill>
                <a:latin typeface="+mj-lt"/>
              </a:rPr>
              <a:t> 66kg, </a:t>
            </a:r>
            <a:r>
              <a:rPr lang="en-US" sz="2600" dirty="0" err="1">
                <a:solidFill>
                  <a:schemeClr val="bg1"/>
                </a:solidFill>
                <a:latin typeface="+mj-lt"/>
              </a:rPr>
              <a:t>cao</a:t>
            </a:r>
            <a:r>
              <a:rPr lang="en-US" sz="2600" dirty="0">
                <a:solidFill>
                  <a:schemeClr val="bg1"/>
                </a:solidFill>
                <a:latin typeface="+mj-lt"/>
              </a:rPr>
              <a:t> 167cm, BMI 23. </a:t>
            </a:r>
            <a:r>
              <a:rPr lang="en-US" sz="2600" dirty="0" err="1">
                <a:solidFill>
                  <a:schemeClr val="bg1"/>
                </a:solidFill>
                <a:latin typeface="+mj-lt"/>
              </a:rPr>
              <a:t>Chẩn</a:t>
            </a:r>
            <a:r>
              <a:rPr lang="en-US" sz="2600" dirty="0">
                <a:solidFill>
                  <a:schemeClr val="bg1"/>
                </a:solidFill>
                <a:latin typeface="+mj-lt"/>
              </a:rPr>
              <a:t> </a:t>
            </a:r>
            <a:r>
              <a:rPr lang="en-US" sz="2600" dirty="0" err="1">
                <a:solidFill>
                  <a:schemeClr val="bg1"/>
                </a:solidFill>
                <a:latin typeface="+mj-lt"/>
              </a:rPr>
              <a:t>đoán</a:t>
            </a:r>
            <a:r>
              <a:rPr lang="en-US" sz="2600" dirty="0">
                <a:solidFill>
                  <a:schemeClr val="bg1"/>
                </a:solidFill>
                <a:latin typeface="+mj-lt"/>
              </a:rPr>
              <a:t> STMGĐC, </a:t>
            </a:r>
            <a:r>
              <a:rPr lang="en-US" sz="2600" dirty="0" err="1">
                <a:solidFill>
                  <a:schemeClr val="bg1"/>
                </a:solidFill>
                <a:latin typeface="+mj-lt"/>
              </a:rPr>
              <a:t>đang</a:t>
            </a:r>
            <a:r>
              <a:rPr lang="en-US" sz="2600" dirty="0">
                <a:solidFill>
                  <a:schemeClr val="bg1"/>
                </a:solidFill>
                <a:latin typeface="+mj-lt"/>
              </a:rPr>
              <a:t> </a:t>
            </a:r>
            <a:r>
              <a:rPr lang="en-US" sz="2600" dirty="0" err="1">
                <a:solidFill>
                  <a:schemeClr val="bg1"/>
                </a:solidFill>
                <a:latin typeface="+mj-lt"/>
              </a:rPr>
              <a:t>chạy</a:t>
            </a:r>
            <a:r>
              <a:rPr lang="en-US" sz="2600" dirty="0">
                <a:solidFill>
                  <a:schemeClr val="bg1"/>
                </a:solidFill>
                <a:latin typeface="+mj-lt"/>
              </a:rPr>
              <a:t> </a:t>
            </a:r>
            <a:r>
              <a:rPr lang="en-US" sz="2600" dirty="0" err="1">
                <a:solidFill>
                  <a:schemeClr val="bg1"/>
                </a:solidFill>
                <a:latin typeface="+mj-lt"/>
              </a:rPr>
              <a:t>thận</a:t>
            </a:r>
            <a:r>
              <a:rPr lang="en-US" sz="2600" dirty="0">
                <a:solidFill>
                  <a:schemeClr val="bg1"/>
                </a:solidFill>
                <a:latin typeface="+mj-lt"/>
              </a:rPr>
              <a:t> </a:t>
            </a:r>
            <a:r>
              <a:rPr lang="en-US" sz="2600" dirty="0" smtClean="0">
                <a:solidFill>
                  <a:schemeClr val="bg1"/>
                </a:solidFill>
                <a:latin typeface="+mj-lt"/>
              </a:rPr>
              <a:t>3 </a:t>
            </a:r>
            <a:r>
              <a:rPr lang="en-US" sz="2600" dirty="0" err="1" smtClean="0">
                <a:solidFill>
                  <a:schemeClr val="bg1"/>
                </a:solidFill>
                <a:latin typeface="+mj-lt"/>
              </a:rPr>
              <a:t>lần</a:t>
            </a:r>
            <a:r>
              <a:rPr lang="en-US" sz="2600" dirty="0" smtClean="0">
                <a:solidFill>
                  <a:schemeClr val="bg1"/>
                </a:solidFill>
                <a:latin typeface="+mj-lt"/>
              </a:rPr>
              <a:t>/</a:t>
            </a:r>
            <a:r>
              <a:rPr lang="en-US" sz="2600" dirty="0" err="1" smtClean="0">
                <a:solidFill>
                  <a:schemeClr val="bg1"/>
                </a:solidFill>
                <a:latin typeface="+mj-lt"/>
              </a:rPr>
              <a:t>tuần</a:t>
            </a:r>
            <a:r>
              <a:rPr lang="en-US" sz="2600" dirty="0">
                <a:solidFill>
                  <a:schemeClr val="bg1"/>
                </a:solidFill>
                <a:latin typeface="+mj-lt"/>
              </a:rPr>
              <a:t>. </a:t>
            </a:r>
            <a:r>
              <a:rPr lang="en-US" sz="2600" dirty="0" err="1" smtClean="0">
                <a:solidFill>
                  <a:schemeClr val="bg1"/>
                </a:solidFill>
                <a:latin typeface="+mj-lt"/>
              </a:rPr>
              <a:t>Khám</a:t>
            </a:r>
            <a:r>
              <a:rPr lang="en-US" sz="2600" dirty="0">
                <a:solidFill>
                  <a:schemeClr val="bg1"/>
                </a:solidFill>
                <a:latin typeface="+mj-lt"/>
              </a:rPr>
              <a:t> </a:t>
            </a:r>
            <a:r>
              <a:rPr lang="en-US" sz="2600" dirty="0" err="1" smtClean="0">
                <a:solidFill>
                  <a:schemeClr val="bg1"/>
                </a:solidFill>
                <a:latin typeface="+mj-lt"/>
              </a:rPr>
              <a:t>tiền</a:t>
            </a:r>
            <a:r>
              <a:rPr lang="en-US" sz="2600" dirty="0">
                <a:solidFill>
                  <a:schemeClr val="bg1"/>
                </a:solidFill>
                <a:latin typeface="+mj-lt"/>
              </a:rPr>
              <a:t> </a:t>
            </a:r>
            <a:r>
              <a:rPr lang="en-US" sz="2600" dirty="0" err="1" smtClean="0">
                <a:solidFill>
                  <a:schemeClr val="bg1"/>
                </a:solidFill>
                <a:latin typeface="+mj-lt"/>
              </a:rPr>
              <a:t>mê</a:t>
            </a:r>
            <a:r>
              <a:rPr lang="en-US" sz="2600" dirty="0" smtClean="0">
                <a:solidFill>
                  <a:schemeClr val="bg1"/>
                </a:solidFill>
                <a:latin typeface="+mj-lt"/>
              </a:rPr>
              <a:t>, </a:t>
            </a:r>
            <a:r>
              <a:rPr lang="en-US" sz="2600" dirty="0" err="1" smtClean="0">
                <a:solidFill>
                  <a:schemeClr val="bg1"/>
                </a:solidFill>
                <a:latin typeface="+mj-lt"/>
              </a:rPr>
              <a:t>truyền</a:t>
            </a:r>
            <a:r>
              <a:rPr lang="en-US" sz="2600" dirty="0" smtClean="0">
                <a:solidFill>
                  <a:schemeClr val="bg1"/>
                </a:solidFill>
                <a:latin typeface="+mj-lt"/>
              </a:rPr>
              <a:t> </a:t>
            </a:r>
            <a:r>
              <a:rPr lang="en-US" sz="2600" dirty="0" err="1">
                <a:solidFill>
                  <a:schemeClr val="bg1"/>
                </a:solidFill>
                <a:latin typeface="+mj-lt"/>
              </a:rPr>
              <a:t>thuốc</a:t>
            </a:r>
            <a:r>
              <a:rPr lang="en-US" sz="2600" dirty="0">
                <a:solidFill>
                  <a:schemeClr val="bg1"/>
                </a:solidFill>
                <a:latin typeface="+mj-lt"/>
              </a:rPr>
              <a:t> </a:t>
            </a:r>
            <a:r>
              <a:rPr lang="vi-VN" sz="2600" dirty="0">
                <a:solidFill>
                  <a:schemeClr val="bg1"/>
                </a:solidFill>
                <a:latin typeface="+mj-lt"/>
              </a:rPr>
              <a:t>Ư</a:t>
            </a:r>
            <a:r>
              <a:rPr lang="en-US" sz="2600" dirty="0" smtClean="0">
                <a:solidFill>
                  <a:schemeClr val="bg1"/>
                </a:solidFill>
                <a:latin typeface="+mj-lt"/>
              </a:rPr>
              <a:t>CMD </a:t>
            </a:r>
            <a:r>
              <a:rPr lang="en-US" sz="2600" dirty="0" err="1">
                <a:solidFill>
                  <a:schemeClr val="bg1"/>
                </a:solidFill>
                <a:latin typeface="+mj-lt"/>
              </a:rPr>
              <a:t>trước</a:t>
            </a:r>
            <a:r>
              <a:rPr lang="en-US" sz="2600" dirty="0">
                <a:solidFill>
                  <a:schemeClr val="bg1"/>
                </a:solidFill>
                <a:latin typeface="+mj-lt"/>
              </a:rPr>
              <a:t> </a:t>
            </a:r>
            <a:r>
              <a:rPr lang="en-US" sz="2600" dirty="0" err="1">
                <a:solidFill>
                  <a:schemeClr val="bg1"/>
                </a:solidFill>
                <a:latin typeface="+mj-lt"/>
              </a:rPr>
              <a:t>mổ</a:t>
            </a:r>
            <a:r>
              <a:rPr lang="en-US" sz="2600" dirty="0">
                <a:solidFill>
                  <a:schemeClr val="bg1"/>
                </a:solidFill>
                <a:latin typeface="+mj-lt"/>
              </a:rPr>
              <a:t> 2 </a:t>
            </a:r>
            <a:r>
              <a:rPr lang="en-US" sz="2600" dirty="0" err="1">
                <a:solidFill>
                  <a:schemeClr val="bg1"/>
                </a:solidFill>
                <a:latin typeface="+mj-lt"/>
              </a:rPr>
              <a:t>giờ</a:t>
            </a:r>
            <a:r>
              <a:rPr lang="en-US" sz="2600" dirty="0">
                <a:solidFill>
                  <a:schemeClr val="bg1"/>
                </a:solidFill>
                <a:latin typeface="+mj-lt"/>
              </a:rPr>
              <a:t>.</a:t>
            </a:r>
            <a:endParaRPr lang="en-US" sz="2600" dirty="0">
              <a:latin typeface="+mj-lt"/>
            </a:endParaRPr>
          </a:p>
        </p:txBody>
      </p:sp>
      <p:sp>
        <p:nvSpPr>
          <p:cNvPr id="11" name="TextBox 10"/>
          <p:cNvSpPr txBox="1"/>
          <p:nvPr/>
        </p:nvSpPr>
        <p:spPr>
          <a:xfrm>
            <a:off x="351971" y="3562804"/>
            <a:ext cx="8458200" cy="2492990"/>
          </a:xfrm>
          <a:prstGeom prst="rect">
            <a:avLst/>
          </a:prstGeom>
          <a:noFill/>
        </p:spPr>
        <p:txBody>
          <a:bodyPr wrap="square" rtlCol="0">
            <a:spAutoFit/>
          </a:bodyPr>
          <a:lstStyle/>
          <a:p>
            <a:pPr marL="0" lvl="1" algn="just"/>
            <a:r>
              <a:rPr lang="en-US" sz="2600" dirty="0" err="1">
                <a:solidFill>
                  <a:schemeClr val="bg1"/>
                </a:solidFill>
                <a:latin typeface="+mj-lt"/>
              </a:rPr>
              <a:t>G</a:t>
            </a:r>
            <a:r>
              <a:rPr lang="en-US" sz="2600" dirty="0" err="1" smtClean="0">
                <a:solidFill>
                  <a:schemeClr val="bg1"/>
                </a:solidFill>
                <a:latin typeface="+mj-lt"/>
              </a:rPr>
              <a:t>ây</a:t>
            </a:r>
            <a:r>
              <a:rPr lang="en-US" sz="2600" dirty="0" smtClean="0">
                <a:solidFill>
                  <a:schemeClr val="bg1"/>
                </a:solidFill>
                <a:latin typeface="+mj-lt"/>
              </a:rPr>
              <a:t> </a:t>
            </a:r>
            <a:r>
              <a:rPr lang="en-US" sz="2600" dirty="0" err="1">
                <a:solidFill>
                  <a:schemeClr val="bg1"/>
                </a:solidFill>
                <a:latin typeface="+mj-lt"/>
              </a:rPr>
              <a:t>mê</a:t>
            </a:r>
            <a:r>
              <a:rPr lang="en-US" sz="2600" dirty="0">
                <a:solidFill>
                  <a:schemeClr val="bg1"/>
                </a:solidFill>
                <a:latin typeface="+mj-lt"/>
              </a:rPr>
              <a:t> </a:t>
            </a:r>
            <a:r>
              <a:rPr lang="en-US" sz="2600" dirty="0" err="1">
                <a:solidFill>
                  <a:schemeClr val="bg1"/>
                </a:solidFill>
                <a:latin typeface="+mj-lt"/>
              </a:rPr>
              <a:t>toàn</a:t>
            </a:r>
            <a:r>
              <a:rPr lang="en-US" sz="2600" dirty="0">
                <a:solidFill>
                  <a:schemeClr val="bg1"/>
                </a:solidFill>
                <a:latin typeface="+mj-lt"/>
              </a:rPr>
              <a:t> </a:t>
            </a:r>
            <a:r>
              <a:rPr lang="en-US" sz="2600" dirty="0" err="1" smtClean="0">
                <a:solidFill>
                  <a:schemeClr val="bg1"/>
                </a:solidFill>
                <a:latin typeface="+mj-lt"/>
              </a:rPr>
              <a:t>diện</a:t>
            </a:r>
            <a:r>
              <a:rPr lang="en-US" sz="2600" dirty="0" smtClean="0">
                <a:solidFill>
                  <a:schemeClr val="bg1"/>
                </a:solidFill>
                <a:latin typeface="+mj-lt"/>
              </a:rPr>
              <a:t>: </a:t>
            </a:r>
            <a:r>
              <a:rPr lang="en-US" sz="2600" dirty="0" err="1">
                <a:solidFill>
                  <a:schemeClr val="bg1"/>
                </a:solidFill>
                <a:latin typeface="+mj-lt"/>
              </a:rPr>
              <a:t>Khởi</a:t>
            </a:r>
            <a:r>
              <a:rPr lang="en-US" sz="2600" dirty="0">
                <a:solidFill>
                  <a:schemeClr val="bg1"/>
                </a:solidFill>
                <a:latin typeface="+mj-lt"/>
              </a:rPr>
              <a:t> </a:t>
            </a:r>
            <a:r>
              <a:rPr lang="en-US" sz="2600" dirty="0" err="1">
                <a:solidFill>
                  <a:schemeClr val="bg1"/>
                </a:solidFill>
                <a:latin typeface="+mj-lt"/>
              </a:rPr>
              <a:t>mê</a:t>
            </a:r>
            <a:r>
              <a:rPr lang="en-US" sz="2600" dirty="0">
                <a:solidFill>
                  <a:schemeClr val="bg1"/>
                </a:solidFill>
                <a:latin typeface="+mj-lt"/>
              </a:rPr>
              <a:t> </a:t>
            </a:r>
            <a:r>
              <a:rPr lang="en-US" sz="2600" dirty="0" smtClean="0">
                <a:solidFill>
                  <a:schemeClr val="bg1"/>
                </a:solidFill>
                <a:latin typeface="+mj-lt"/>
              </a:rPr>
              <a:t>Fentanyl</a:t>
            </a:r>
            <a:r>
              <a:rPr lang="en-US" sz="2600" dirty="0">
                <a:solidFill>
                  <a:schemeClr val="bg1"/>
                </a:solidFill>
                <a:latin typeface="+mj-lt"/>
              </a:rPr>
              <a:t>, </a:t>
            </a:r>
            <a:r>
              <a:rPr lang="en-US" sz="2600" dirty="0" err="1">
                <a:solidFill>
                  <a:schemeClr val="bg1"/>
                </a:solidFill>
                <a:latin typeface="+mj-lt"/>
              </a:rPr>
              <a:t>Propofol</a:t>
            </a:r>
            <a:r>
              <a:rPr lang="en-US" sz="2600" dirty="0">
                <a:solidFill>
                  <a:schemeClr val="bg1"/>
                </a:solidFill>
                <a:latin typeface="+mj-lt"/>
              </a:rPr>
              <a:t>, </a:t>
            </a:r>
            <a:r>
              <a:rPr lang="en-US" sz="2600" dirty="0" err="1">
                <a:solidFill>
                  <a:schemeClr val="bg1"/>
                </a:solidFill>
                <a:latin typeface="+mj-lt"/>
              </a:rPr>
              <a:t>Atracurium</a:t>
            </a:r>
            <a:r>
              <a:rPr lang="en-US" sz="2600" dirty="0">
                <a:solidFill>
                  <a:schemeClr val="bg1"/>
                </a:solidFill>
                <a:latin typeface="+mj-lt"/>
              </a:rPr>
              <a:t> </a:t>
            </a:r>
            <a:r>
              <a:rPr lang="en-US" sz="2600" dirty="0" err="1">
                <a:solidFill>
                  <a:schemeClr val="bg1"/>
                </a:solidFill>
                <a:latin typeface="+mj-lt"/>
              </a:rPr>
              <a:t>và</a:t>
            </a:r>
            <a:r>
              <a:rPr lang="en-US" sz="2600" dirty="0">
                <a:solidFill>
                  <a:schemeClr val="bg1"/>
                </a:solidFill>
                <a:latin typeface="+mj-lt"/>
              </a:rPr>
              <a:t> </a:t>
            </a:r>
            <a:r>
              <a:rPr lang="en-US" sz="2600" dirty="0" err="1">
                <a:solidFill>
                  <a:schemeClr val="bg1"/>
                </a:solidFill>
                <a:latin typeface="+mj-lt"/>
              </a:rPr>
              <a:t>duy</a:t>
            </a:r>
            <a:r>
              <a:rPr lang="en-US" sz="2600" dirty="0">
                <a:solidFill>
                  <a:schemeClr val="bg1"/>
                </a:solidFill>
                <a:latin typeface="+mj-lt"/>
              </a:rPr>
              <a:t> </a:t>
            </a:r>
            <a:r>
              <a:rPr lang="en-US" sz="2600" dirty="0" err="1">
                <a:solidFill>
                  <a:schemeClr val="bg1"/>
                </a:solidFill>
                <a:latin typeface="+mj-lt"/>
              </a:rPr>
              <a:t>trì</a:t>
            </a:r>
            <a:r>
              <a:rPr lang="en-US" sz="2600" dirty="0">
                <a:solidFill>
                  <a:schemeClr val="bg1"/>
                </a:solidFill>
                <a:latin typeface="+mj-lt"/>
              </a:rPr>
              <a:t> </a:t>
            </a:r>
            <a:r>
              <a:rPr lang="en-US" sz="2600" dirty="0" err="1" smtClean="0">
                <a:solidFill>
                  <a:schemeClr val="bg1"/>
                </a:solidFill>
                <a:latin typeface="+mj-lt"/>
              </a:rPr>
              <a:t>mê</a:t>
            </a:r>
            <a:r>
              <a:rPr lang="en-US" sz="2600" dirty="0" smtClean="0">
                <a:solidFill>
                  <a:schemeClr val="bg1"/>
                </a:solidFill>
                <a:latin typeface="+mj-lt"/>
              </a:rPr>
              <a:t> </a:t>
            </a:r>
            <a:r>
              <a:rPr lang="en-US" sz="2600" dirty="0" err="1">
                <a:solidFill>
                  <a:schemeClr val="bg1"/>
                </a:solidFill>
                <a:latin typeface="+mj-lt"/>
              </a:rPr>
              <a:t>Desfluran</a:t>
            </a:r>
            <a:r>
              <a:rPr lang="en-US" sz="2600" dirty="0">
                <a:solidFill>
                  <a:schemeClr val="bg1"/>
                </a:solidFill>
                <a:latin typeface="+mj-lt"/>
              </a:rPr>
              <a:t> MAC 6. </a:t>
            </a:r>
            <a:r>
              <a:rPr lang="en-US" sz="2600" dirty="0" smtClean="0">
                <a:solidFill>
                  <a:schemeClr val="bg1"/>
                </a:solidFill>
                <a:latin typeface="+mj-lt"/>
              </a:rPr>
              <a:t> </a:t>
            </a:r>
            <a:r>
              <a:rPr lang="en-US" sz="2600" dirty="0" err="1">
                <a:solidFill>
                  <a:schemeClr val="bg1"/>
                </a:solidFill>
                <a:latin typeface="+mj-lt"/>
              </a:rPr>
              <a:t>Cuộc</a:t>
            </a:r>
            <a:r>
              <a:rPr lang="en-US" sz="2600" dirty="0">
                <a:solidFill>
                  <a:schemeClr val="bg1"/>
                </a:solidFill>
                <a:latin typeface="+mj-lt"/>
              </a:rPr>
              <a:t> </a:t>
            </a:r>
            <a:r>
              <a:rPr lang="en-US" sz="2600" dirty="0" err="1">
                <a:solidFill>
                  <a:schemeClr val="bg1"/>
                </a:solidFill>
                <a:latin typeface="+mj-lt"/>
              </a:rPr>
              <a:t>mổ</a:t>
            </a:r>
            <a:r>
              <a:rPr lang="en-US" sz="2600" dirty="0">
                <a:solidFill>
                  <a:schemeClr val="bg1"/>
                </a:solidFill>
                <a:latin typeface="+mj-lt"/>
              </a:rPr>
              <a:t> </a:t>
            </a:r>
            <a:r>
              <a:rPr lang="en-US" sz="2600" dirty="0" err="1">
                <a:solidFill>
                  <a:schemeClr val="bg1"/>
                </a:solidFill>
                <a:latin typeface="+mj-lt"/>
              </a:rPr>
              <a:t>kéo</a:t>
            </a:r>
            <a:r>
              <a:rPr lang="en-US" sz="2600" dirty="0">
                <a:solidFill>
                  <a:schemeClr val="bg1"/>
                </a:solidFill>
                <a:latin typeface="+mj-lt"/>
              </a:rPr>
              <a:t> </a:t>
            </a:r>
            <a:r>
              <a:rPr lang="en-US" sz="2600" dirty="0" err="1">
                <a:solidFill>
                  <a:schemeClr val="bg1"/>
                </a:solidFill>
                <a:latin typeface="+mj-lt"/>
              </a:rPr>
              <a:t>dài</a:t>
            </a:r>
            <a:r>
              <a:rPr lang="en-US" sz="2600" dirty="0">
                <a:solidFill>
                  <a:schemeClr val="bg1"/>
                </a:solidFill>
                <a:latin typeface="+mj-lt"/>
              </a:rPr>
              <a:t> 5 </a:t>
            </a:r>
            <a:r>
              <a:rPr lang="en-US" sz="2600" dirty="0" err="1">
                <a:solidFill>
                  <a:schemeClr val="bg1"/>
                </a:solidFill>
                <a:latin typeface="+mj-lt"/>
              </a:rPr>
              <a:t>giờ</a:t>
            </a:r>
            <a:r>
              <a:rPr lang="en-US" sz="2600" dirty="0">
                <a:solidFill>
                  <a:schemeClr val="bg1"/>
                </a:solidFill>
                <a:latin typeface="+mj-lt"/>
              </a:rPr>
              <a:t>, CVP </a:t>
            </a:r>
            <a:r>
              <a:rPr lang="en-US" sz="2600" dirty="0" err="1">
                <a:solidFill>
                  <a:schemeClr val="bg1"/>
                </a:solidFill>
                <a:latin typeface="+mj-lt"/>
              </a:rPr>
              <a:t>lúc</a:t>
            </a:r>
            <a:r>
              <a:rPr lang="en-US" sz="2600" dirty="0">
                <a:solidFill>
                  <a:schemeClr val="bg1"/>
                </a:solidFill>
                <a:latin typeface="+mj-lt"/>
              </a:rPr>
              <a:t> </a:t>
            </a:r>
            <a:r>
              <a:rPr lang="en-US" sz="2600" dirty="0" err="1">
                <a:solidFill>
                  <a:schemeClr val="bg1"/>
                </a:solidFill>
                <a:latin typeface="+mj-lt"/>
              </a:rPr>
              <a:t>đầu</a:t>
            </a:r>
            <a:r>
              <a:rPr lang="en-US" sz="2600" dirty="0">
                <a:solidFill>
                  <a:schemeClr val="bg1"/>
                </a:solidFill>
                <a:latin typeface="+mj-lt"/>
              </a:rPr>
              <a:t> </a:t>
            </a:r>
            <a:r>
              <a:rPr lang="en-US" sz="2600" dirty="0" err="1">
                <a:solidFill>
                  <a:schemeClr val="bg1"/>
                </a:solidFill>
                <a:latin typeface="+mj-lt"/>
              </a:rPr>
              <a:t>ghi</a:t>
            </a:r>
            <a:r>
              <a:rPr lang="en-US" sz="2600" dirty="0">
                <a:solidFill>
                  <a:schemeClr val="bg1"/>
                </a:solidFill>
                <a:latin typeface="+mj-lt"/>
              </a:rPr>
              <a:t> </a:t>
            </a:r>
            <a:r>
              <a:rPr lang="en-US" sz="2600" dirty="0" err="1">
                <a:solidFill>
                  <a:schemeClr val="bg1"/>
                </a:solidFill>
                <a:latin typeface="+mj-lt"/>
              </a:rPr>
              <a:t>nhận</a:t>
            </a:r>
            <a:r>
              <a:rPr lang="en-US" sz="2600" dirty="0">
                <a:solidFill>
                  <a:schemeClr val="bg1"/>
                </a:solidFill>
                <a:latin typeface="+mj-lt"/>
              </a:rPr>
              <a:t> </a:t>
            </a:r>
            <a:r>
              <a:rPr lang="en-US" sz="2600" dirty="0" smtClean="0">
                <a:solidFill>
                  <a:schemeClr val="bg1"/>
                </a:solidFill>
                <a:latin typeface="+mj-lt"/>
              </a:rPr>
              <a:t>10mmHg</a:t>
            </a:r>
            <a:r>
              <a:rPr lang="en-US" sz="2600" dirty="0">
                <a:solidFill>
                  <a:schemeClr val="bg1"/>
                </a:solidFill>
                <a:latin typeface="+mj-lt"/>
              </a:rPr>
              <a:t>, </a:t>
            </a:r>
            <a:r>
              <a:rPr lang="en-US" sz="2600" dirty="0" err="1">
                <a:solidFill>
                  <a:schemeClr val="bg1"/>
                </a:solidFill>
                <a:latin typeface="+mj-lt"/>
              </a:rPr>
              <a:t>trong</a:t>
            </a:r>
            <a:r>
              <a:rPr lang="en-US" sz="2600" dirty="0">
                <a:solidFill>
                  <a:schemeClr val="bg1"/>
                </a:solidFill>
                <a:latin typeface="+mj-lt"/>
              </a:rPr>
              <a:t> </a:t>
            </a:r>
            <a:r>
              <a:rPr lang="en-US" sz="2600" dirty="0" err="1">
                <a:solidFill>
                  <a:schemeClr val="bg1"/>
                </a:solidFill>
                <a:latin typeface="+mj-lt"/>
              </a:rPr>
              <a:t>mổ</a:t>
            </a:r>
            <a:r>
              <a:rPr lang="en-US" sz="2600" dirty="0">
                <a:solidFill>
                  <a:schemeClr val="bg1"/>
                </a:solidFill>
                <a:latin typeface="+mj-lt"/>
              </a:rPr>
              <a:t> </a:t>
            </a:r>
            <a:r>
              <a:rPr lang="en-US" sz="2600" dirty="0" err="1">
                <a:solidFill>
                  <a:schemeClr val="bg1"/>
                </a:solidFill>
                <a:latin typeface="+mj-lt"/>
              </a:rPr>
              <a:t>dao</a:t>
            </a:r>
            <a:r>
              <a:rPr lang="en-US" sz="2600" dirty="0">
                <a:solidFill>
                  <a:schemeClr val="bg1"/>
                </a:solidFill>
                <a:latin typeface="+mj-lt"/>
              </a:rPr>
              <a:t> </a:t>
            </a:r>
            <a:r>
              <a:rPr lang="en-US" sz="2600" dirty="0" err="1">
                <a:solidFill>
                  <a:schemeClr val="bg1"/>
                </a:solidFill>
                <a:latin typeface="+mj-lt"/>
              </a:rPr>
              <a:t>động</a:t>
            </a:r>
            <a:r>
              <a:rPr lang="en-US" sz="2600" dirty="0">
                <a:solidFill>
                  <a:schemeClr val="bg1"/>
                </a:solidFill>
                <a:latin typeface="+mj-lt"/>
              </a:rPr>
              <a:t> </a:t>
            </a:r>
            <a:r>
              <a:rPr lang="en-US" sz="2600" dirty="0" err="1">
                <a:solidFill>
                  <a:schemeClr val="bg1"/>
                </a:solidFill>
                <a:latin typeface="+mj-lt"/>
              </a:rPr>
              <a:t>từ</a:t>
            </a:r>
            <a:r>
              <a:rPr lang="en-US" sz="2600" dirty="0">
                <a:solidFill>
                  <a:schemeClr val="bg1"/>
                </a:solidFill>
                <a:latin typeface="+mj-lt"/>
              </a:rPr>
              <a:t> 10-14mmHg, </a:t>
            </a:r>
            <a:r>
              <a:rPr lang="en-US" sz="2600" dirty="0" err="1" smtClean="0">
                <a:solidFill>
                  <a:schemeClr val="bg1"/>
                </a:solidFill>
                <a:latin typeface="+mj-lt"/>
              </a:rPr>
              <a:t>mạch</a:t>
            </a:r>
            <a:r>
              <a:rPr lang="en-US" sz="2600" dirty="0" smtClean="0">
                <a:solidFill>
                  <a:schemeClr val="bg1"/>
                </a:solidFill>
                <a:latin typeface="+mj-lt"/>
              </a:rPr>
              <a:t> </a:t>
            </a:r>
            <a:r>
              <a:rPr lang="en-US" sz="2600" dirty="0">
                <a:solidFill>
                  <a:schemeClr val="bg1"/>
                </a:solidFill>
                <a:latin typeface="+mj-lt"/>
              </a:rPr>
              <a:t>80-120 </a:t>
            </a:r>
            <a:r>
              <a:rPr lang="en-US" sz="2600" dirty="0" err="1">
                <a:solidFill>
                  <a:schemeClr val="bg1"/>
                </a:solidFill>
                <a:latin typeface="+mj-lt"/>
              </a:rPr>
              <a:t>lần</a:t>
            </a:r>
            <a:r>
              <a:rPr lang="en-US" sz="2600" dirty="0">
                <a:solidFill>
                  <a:schemeClr val="bg1"/>
                </a:solidFill>
                <a:latin typeface="+mj-lt"/>
              </a:rPr>
              <a:t>/</a:t>
            </a:r>
            <a:r>
              <a:rPr lang="en-US" sz="2600" dirty="0" err="1">
                <a:solidFill>
                  <a:schemeClr val="bg1"/>
                </a:solidFill>
                <a:latin typeface="+mj-lt"/>
              </a:rPr>
              <a:t>phút</a:t>
            </a:r>
            <a:r>
              <a:rPr lang="en-US" sz="2600" dirty="0">
                <a:solidFill>
                  <a:schemeClr val="bg1"/>
                </a:solidFill>
                <a:latin typeface="+mj-lt"/>
              </a:rPr>
              <a:t>, </a:t>
            </a:r>
            <a:r>
              <a:rPr lang="en-US" sz="2600" dirty="0" smtClean="0">
                <a:solidFill>
                  <a:schemeClr val="bg1"/>
                </a:solidFill>
                <a:latin typeface="+mj-lt"/>
              </a:rPr>
              <a:t>HA </a:t>
            </a:r>
            <a:r>
              <a:rPr lang="en-US" sz="2600" dirty="0" err="1">
                <a:solidFill>
                  <a:schemeClr val="bg1"/>
                </a:solidFill>
                <a:latin typeface="+mj-lt"/>
              </a:rPr>
              <a:t>dao</a:t>
            </a:r>
            <a:r>
              <a:rPr lang="en-US" sz="2600" dirty="0">
                <a:solidFill>
                  <a:schemeClr val="bg1"/>
                </a:solidFill>
                <a:latin typeface="+mj-lt"/>
              </a:rPr>
              <a:t> </a:t>
            </a:r>
            <a:r>
              <a:rPr lang="en-US" sz="2600" dirty="0" err="1">
                <a:solidFill>
                  <a:schemeClr val="bg1"/>
                </a:solidFill>
                <a:latin typeface="+mj-lt"/>
              </a:rPr>
              <a:t>động</a:t>
            </a:r>
            <a:r>
              <a:rPr lang="en-US" sz="2600" dirty="0">
                <a:solidFill>
                  <a:schemeClr val="bg1"/>
                </a:solidFill>
                <a:latin typeface="+mj-lt"/>
              </a:rPr>
              <a:t> </a:t>
            </a:r>
            <a:r>
              <a:rPr lang="en-US" sz="2600" dirty="0" smtClean="0">
                <a:solidFill>
                  <a:schemeClr val="bg1"/>
                </a:solidFill>
                <a:latin typeface="+mj-lt"/>
              </a:rPr>
              <a:t>100-160mmHg</a:t>
            </a:r>
            <a:r>
              <a:rPr lang="en-US" sz="2600" dirty="0">
                <a:solidFill>
                  <a:schemeClr val="bg1"/>
                </a:solidFill>
                <a:latin typeface="+mj-lt"/>
              </a:rPr>
              <a:t>, </a:t>
            </a:r>
            <a:r>
              <a:rPr lang="en-US" sz="2600" dirty="0" err="1">
                <a:solidFill>
                  <a:schemeClr val="bg1"/>
                </a:solidFill>
                <a:latin typeface="+mj-lt"/>
              </a:rPr>
              <a:t>có</a:t>
            </a:r>
            <a:r>
              <a:rPr lang="en-US" sz="2600" dirty="0">
                <a:solidFill>
                  <a:schemeClr val="bg1"/>
                </a:solidFill>
                <a:latin typeface="+mj-lt"/>
              </a:rPr>
              <a:t> </a:t>
            </a:r>
            <a:r>
              <a:rPr lang="en-US" sz="2600" dirty="0" err="1">
                <a:solidFill>
                  <a:schemeClr val="bg1"/>
                </a:solidFill>
                <a:latin typeface="+mj-lt"/>
              </a:rPr>
              <a:t>sử</a:t>
            </a:r>
            <a:r>
              <a:rPr lang="en-US" sz="2600" dirty="0">
                <a:solidFill>
                  <a:schemeClr val="bg1"/>
                </a:solidFill>
                <a:latin typeface="+mj-lt"/>
              </a:rPr>
              <a:t> </a:t>
            </a:r>
            <a:r>
              <a:rPr lang="en-US" sz="2600" dirty="0" err="1">
                <a:solidFill>
                  <a:schemeClr val="bg1"/>
                </a:solidFill>
                <a:latin typeface="+mj-lt"/>
              </a:rPr>
              <a:t>dụng</a:t>
            </a:r>
            <a:r>
              <a:rPr lang="en-US" sz="2600" dirty="0">
                <a:solidFill>
                  <a:schemeClr val="bg1"/>
                </a:solidFill>
                <a:latin typeface="+mj-lt"/>
              </a:rPr>
              <a:t> </a:t>
            </a:r>
            <a:r>
              <a:rPr lang="en-US" sz="2600" dirty="0" err="1">
                <a:solidFill>
                  <a:schemeClr val="bg1"/>
                </a:solidFill>
                <a:latin typeface="+mj-lt"/>
              </a:rPr>
              <a:t>Nicardipin</a:t>
            </a:r>
            <a:r>
              <a:rPr lang="en-US" sz="2600" dirty="0">
                <a:solidFill>
                  <a:schemeClr val="bg1"/>
                </a:solidFill>
                <a:latin typeface="+mj-lt"/>
              </a:rPr>
              <a:t> </a:t>
            </a:r>
            <a:r>
              <a:rPr lang="en-US" sz="2600" dirty="0" err="1">
                <a:solidFill>
                  <a:schemeClr val="bg1"/>
                </a:solidFill>
                <a:latin typeface="+mj-lt"/>
              </a:rPr>
              <a:t>để</a:t>
            </a:r>
            <a:r>
              <a:rPr lang="en-US" sz="2600" dirty="0">
                <a:solidFill>
                  <a:schemeClr val="bg1"/>
                </a:solidFill>
                <a:latin typeface="+mj-lt"/>
              </a:rPr>
              <a:t> </a:t>
            </a:r>
            <a:r>
              <a:rPr lang="en-US" sz="2600" dirty="0" err="1">
                <a:solidFill>
                  <a:schemeClr val="bg1"/>
                </a:solidFill>
                <a:latin typeface="+mj-lt"/>
              </a:rPr>
              <a:t>khống</a:t>
            </a:r>
            <a:r>
              <a:rPr lang="en-US" sz="2600" dirty="0">
                <a:solidFill>
                  <a:schemeClr val="bg1"/>
                </a:solidFill>
                <a:latin typeface="+mj-lt"/>
              </a:rPr>
              <a:t> </a:t>
            </a:r>
            <a:r>
              <a:rPr lang="en-US" sz="2600" dirty="0" err="1">
                <a:solidFill>
                  <a:schemeClr val="bg1"/>
                </a:solidFill>
                <a:latin typeface="+mj-lt"/>
              </a:rPr>
              <a:t>chế</a:t>
            </a:r>
            <a:r>
              <a:rPr lang="en-US" sz="2600" dirty="0">
                <a:solidFill>
                  <a:schemeClr val="bg1"/>
                </a:solidFill>
                <a:latin typeface="+mj-lt"/>
              </a:rPr>
              <a:t> </a:t>
            </a:r>
            <a:r>
              <a:rPr lang="en-US" sz="2600" dirty="0" smtClean="0">
                <a:solidFill>
                  <a:schemeClr val="bg1"/>
                </a:solidFill>
                <a:latin typeface="+mj-lt"/>
              </a:rPr>
              <a:t>HA.</a:t>
            </a:r>
            <a:endParaRPr lang="en-US" sz="2600" dirty="0">
              <a:solidFill>
                <a:schemeClr val="bg1"/>
              </a:solidFill>
              <a:latin typeface="+mj-lt"/>
            </a:endParaRPr>
          </a:p>
        </p:txBody>
      </p:sp>
    </p:spTree>
    <p:extLst>
      <p:ext uri="{BB962C8B-B14F-4D97-AF65-F5344CB8AC3E}">
        <p14:creationId xmlns:p14="http://schemas.microsoft.com/office/powerpoint/2010/main" xmlns="" val="360384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BN NHẬN THẬN THỨ NHẤT </a:t>
            </a:r>
            <a:r>
              <a:rPr lang="en-US" dirty="0" smtClean="0"/>
              <a:t>(</a:t>
            </a:r>
            <a:r>
              <a:rPr lang="en-US" dirty="0" err="1" smtClean="0"/>
              <a:t>tt</a:t>
            </a:r>
            <a:r>
              <a:rPr lang="en-US" dirty="0" smtClean="0"/>
              <a:t>)</a:t>
            </a:r>
            <a:endParaRPr lang="en-US" dirty="0"/>
          </a:p>
        </p:txBody>
      </p:sp>
      <p:sp>
        <p:nvSpPr>
          <p:cNvPr id="15" name="Freeform 14"/>
          <p:cNvSpPr/>
          <p:nvPr/>
        </p:nvSpPr>
        <p:spPr>
          <a:xfrm>
            <a:off x="54462" y="3551684"/>
            <a:ext cx="9020204" cy="2849114"/>
          </a:xfrm>
          <a:custGeom>
            <a:avLst/>
            <a:gdLst>
              <a:gd name="connsiteX0" fmla="*/ 0 w 8831581"/>
              <a:gd name="connsiteY0" fmla="*/ 250698 h 2506976"/>
              <a:gd name="connsiteX1" fmla="*/ 250698 w 8831581"/>
              <a:gd name="connsiteY1" fmla="*/ 0 h 2506976"/>
              <a:gd name="connsiteX2" fmla="*/ 8580883 w 8831581"/>
              <a:gd name="connsiteY2" fmla="*/ 0 h 2506976"/>
              <a:gd name="connsiteX3" fmla="*/ 8831581 w 8831581"/>
              <a:gd name="connsiteY3" fmla="*/ 250698 h 2506976"/>
              <a:gd name="connsiteX4" fmla="*/ 8831581 w 8831581"/>
              <a:gd name="connsiteY4" fmla="*/ 2256278 h 2506976"/>
              <a:gd name="connsiteX5" fmla="*/ 8580883 w 8831581"/>
              <a:gd name="connsiteY5" fmla="*/ 2506976 h 2506976"/>
              <a:gd name="connsiteX6" fmla="*/ 250698 w 8831581"/>
              <a:gd name="connsiteY6" fmla="*/ 2506976 h 2506976"/>
              <a:gd name="connsiteX7" fmla="*/ 0 w 8831581"/>
              <a:gd name="connsiteY7" fmla="*/ 2256278 h 2506976"/>
              <a:gd name="connsiteX8" fmla="*/ 0 w 8831581"/>
              <a:gd name="connsiteY8" fmla="*/ 250698 h 250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1581" h="2506976">
                <a:moveTo>
                  <a:pt x="0" y="250698"/>
                </a:moveTo>
                <a:cubicBezTo>
                  <a:pt x="0" y="112241"/>
                  <a:pt x="112241" y="0"/>
                  <a:pt x="250698" y="0"/>
                </a:cubicBezTo>
                <a:lnTo>
                  <a:pt x="8580883" y="0"/>
                </a:lnTo>
                <a:cubicBezTo>
                  <a:pt x="8719340" y="0"/>
                  <a:pt x="8831581" y="112241"/>
                  <a:pt x="8831581" y="250698"/>
                </a:cubicBezTo>
                <a:lnTo>
                  <a:pt x="8831581" y="2256278"/>
                </a:lnTo>
                <a:cubicBezTo>
                  <a:pt x="8831581" y="2394735"/>
                  <a:pt x="8719340" y="2506976"/>
                  <a:pt x="8580883" y="2506976"/>
                </a:cubicBezTo>
                <a:lnTo>
                  <a:pt x="250698" y="2506976"/>
                </a:lnTo>
                <a:cubicBezTo>
                  <a:pt x="112241" y="2506976"/>
                  <a:pt x="0" y="2394735"/>
                  <a:pt x="0" y="2256278"/>
                </a:cubicBezTo>
                <a:lnTo>
                  <a:pt x="0" y="250698"/>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627" tIns="149627" rIns="3500433" bIns="149627" numCol="1" spcCol="1270" anchor="ctr" anchorCtr="0">
            <a:noAutofit/>
          </a:bodyPr>
          <a:lstStyle/>
          <a:p>
            <a:pPr lvl="0" algn="l" defTabSz="889000">
              <a:lnSpc>
                <a:spcPct val="90000"/>
              </a:lnSpc>
              <a:spcBef>
                <a:spcPct val="0"/>
              </a:spcBef>
              <a:spcAft>
                <a:spcPct val="35000"/>
              </a:spcAft>
            </a:pPr>
            <a:endParaRPr lang="en-US" sz="2800" kern="1200" dirty="0"/>
          </a:p>
        </p:txBody>
      </p:sp>
      <p:sp>
        <p:nvSpPr>
          <p:cNvPr id="4" name="Rectangle 3"/>
          <p:cNvSpPr/>
          <p:nvPr/>
        </p:nvSpPr>
        <p:spPr>
          <a:xfrm>
            <a:off x="304800" y="3659727"/>
            <a:ext cx="8534400" cy="2633028"/>
          </a:xfrm>
          <a:prstGeom prst="rect">
            <a:avLst/>
          </a:prstGeom>
        </p:spPr>
        <p:txBody>
          <a:bodyPr wrap="square">
            <a:spAutoFit/>
          </a:bodyPr>
          <a:lstStyle/>
          <a:p>
            <a:pPr lvl="0" algn="just" defTabSz="1066800">
              <a:spcBef>
                <a:spcPct val="0"/>
              </a:spcBef>
              <a:spcAft>
                <a:spcPct val="35000"/>
              </a:spcAft>
            </a:pPr>
            <a:r>
              <a:rPr lang="vi-VN" sz="2600" dirty="0">
                <a:solidFill>
                  <a:schemeClr val="bg1"/>
                </a:solidFill>
                <a:latin typeface="+mj-lt"/>
              </a:rPr>
              <a:t>Sau mổ theo dõi </a:t>
            </a:r>
            <a:r>
              <a:rPr lang="en-US" sz="2600" dirty="0" err="1">
                <a:solidFill>
                  <a:schemeClr val="bg1"/>
                </a:solidFill>
                <a:latin typeface="+mj-lt"/>
              </a:rPr>
              <a:t>tại</a:t>
            </a:r>
            <a:r>
              <a:rPr lang="en-US" sz="2600" dirty="0">
                <a:solidFill>
                  <a:schemeClr val="bg1"/>
                </a:solidFill>
                <a:latin typeface="+mj-lt"/>
              </a:rPr>
              <a:t> </a:t>
            </a:r>
            <a:r>
              <a:rPr lang="en-US" sz="2600" dirty="0" err="1">
                <a:solidFill>
                  <a:schemeClr val="bg1"/>
                </a:solidFill>
                <a:latin typeface="+mj-lt"/>
              </a:rPr>
              <a:t>phòng</a:t>
            </a:r>
            <a:r>
              <a:rPr lang="en-US" sz="2600" dirty="0">
                <a:solidFill>
                  <a:schemeClr val="bg1"/>
                </a:solidFill>
                <a:latin typeface="+mj-lt"/>
              </a:rPr>
              <a:t> </a:t>
            </a:r>
            <a:r>
              <a:rPr lang="en-US" sz="2600" dirty="0" err="1">
                <a:solidFill>
                  <a:schemeClr val="bg1"/>
                </a:solidFill>
                <a:latin typeface="+mj-lt"/>
              </a:rPr>
              <a:t>cách</a:t>
            </a:r>
            <a:r>
              <a:rPr lang="en-US" sz="2600" dirty="0">
                <a:solidFill>
                  <a:schemeClr val="bg1"/>
                </a:solidFill>
                <a:latin typeface="+mj-lt"/>
              </a:rPr>
              <a:t> </a:t>
            </a:r>
            <a:r>
              <a:rPr lang="en-US" sz="2600" dirty="0" err="1">
                <a:solidFill>
                  <a:schemeClr val="bg1"/>
                </a:solidFill>
                <a:latin typeface="+mj-lt"/>
              </a:rPr>
              <a:t>ly</a:t>
            </a:r>
            <a:r>
              <a:rPr lang="en-US" sz="2600" dirty="0">
                <a:solidFill>
                  <a:schemeClr val="bg1"/>
                </a:solidFill>
                <a:latin typeface="+mj-lt"/>
              </a:rPr>
              <a:t> </a:t>
            </a:r>
            <a:r>
              <a:rPr lang="en-US" sz="2600" dirty="0" err="1">
                <a:solidFill>
                  <a:schemeClr val="bg1"/>
                </a:solidFill>
                <a:latin typeface="+mj-lt"/>
              </a:rPr>
              <a:t>vô</a:t>
            </a:r>
            <a:r>
              <a:rPr lang="en-US" sz="2600" dirty="0">
                <a:solidFill>
                  <a:schemeClr val="bg1"/>
                </a:solidFill>
                <a:latin typeface="+mj-lt"/>
              </a:rPr>
              <a:t> </a:t>
            </a:r>
            <a:r>
              <a:rPr lang="en-US" sz="2600" dirty="0" err="1">
                <a:solidFill>
                  <a:schemeClr val="bg1"/>
                </a:solidFill>
                <a:latin typeface="+mj-lt"/>
              </a:rPr>
              <a:t>trùng</a:t>
            </a:r>
            <a:r>
              <a:rPr lang="vi-VN" sz="2600" dirty="0">
                <a:solidFill>
                  <a:schemeClr val="bg1"/>
                </a:solidFill>
                <a:latin typeface="+mj-lt"/>
              </a:rPr>
              <a:t>. Kiểm soát huyết áp bằng Nicardipin, tiểu mỗi ngày từ 2,5 – 3,2 lít. </a:t>
            </a:r>
            <a:endParaRPr lang="en-US" sz="2600" dirty="0" smtClean="0">
              <a:solidFill>
                <a:schemeClr val="bg1"/>
              </a:solidFill>
              <a:latin typeface="+mj-lt"/>
            </a:endParaRPr>
          </a:p>
          <a:p>
            <a:pPr algn="just" defTabSz="1066800">
              <a:spcBef>
                <a:spcPct val="0"/>
              </a:spcBef>
              <a:spcAft>
                <a:spcPct val="35000"/>
              </a:spcAft>
            </a:pPr>
            <a:r>
              <a:rPr lang="en-US" sz="2600" dirty="0">
                <a:solidFill>
                  <a:schemeClr val="bg1"/>
                </a:solidFill>
                <a:latin typeface="+mj-lt"/>
              </a:rPr>
              <a:t>4</a:t>
            </a:r>
            <a:r>
              <a:rPr lang="vi-VN" sz="2600" dirty="0">
                <a:solidFill>
                  <a:schemeClr val="bg1"/>
                </a:solidFill>
                <a:latin typeface="+mj-lt"/>
              </a:rPr>
              <a:t>8 giờ sau mổ, </a:t>
            </a:r>
            <a:r>
              <a:rPr lang="vi-VN" sz="2600" dirty="0" smtClean="0">
                <a:solidFill>
                  <a:schemeClr val="bg1"/>
                </a:solidFill>
                <a:latin typeface="+mj-lt"/>
              </a:rPr>
              <a:t>khó </a:t>
            </a:r>
            <a:r>
              <a:rPr lang="vi-VN" sz="2600" dirty="0">
                <a:solidFill>
                  <a:schemeClr val="bg1"/>
                </a:solidFill>
                <a:latin typeface="+mj-lt"/>
              </a:rPr>
              <a:t>thở khi nằm, B.U.N </a:t>
            </a:r>
            <a:r>
              <a:rPr lang="vi-VN" sz="2600" dirty="0" smtClean="0">
                <a:solidFill>
                  <a:schemeClr val="bg1"/>
                </a:solidFill>
                <a:latin typeface="+mj-lt"/>
              </a:rPr>
              <a:t>59mg/dL</a:t>
            </a:r>
            <a:r>
              <a:rPr lang="vi-VN" sz="2600" dirty="0">
                <a:solidFill>
                  <a:schemeClr val="bg1"/>
                </a:solidFill>
                <a:latin typeface="+mj-lt"/>
              </a:rPr>
              <a:t>, Creatinin máu 7,54mg/dL, eGFR </a:t>
            </a:r>
            <a:r>
              <a:rPr lang="vi-VN" sz="2600" dirty="0" smtClean="0">
                <a:solidFill>
                  <a:schemeClr val="bg1"/>
                </a:solidFill>
                <a:latin typeface="+mj-lt"/>
              </a:rPr>
              <a:t>8,34ml/phút/1.73m2</a:t>
            </a:r>
            <a:r>
              <a:rPr lang="vi-VN" sz="2600" dirty="0">
                <a:solidFill>
                  <a:schemeClr val="bg1"/>
                </a:solidFill>
                <a:latin typeface="+mj-lt"/>
              </a:rPr>
              <a:t>, K+ máu </a:t>
            </a:r>
            <a:r>
              <a:rPr lang="vi-VN" sz="2600" dirty="0" smtClean="0">
                <a:solidFill>
                  <a:schemeClr val="bg1"/>
                </a:solidFill>
                <a:latin typeface="+mj-lt"/>
              </a:rPr>
              <a:t>6,5mmol/L</a:t>
            </a:r>
            <a:r>
              <a:rPr lang="vi-VN" sz="2600" dirty="0">
                <a:solidFill>
                  <a:schemeClr val="bg1"/>
                </a:solidFill>
                <a:latin typeface="+mj-lt"/>
              </a:rPr>
              <a:t>. </a:t>
            </a:r>
            <a:r>
              <a:rPr lang="en-US" sz="2600" dirty="0" smtClean="0">
                <a:solidFill>
                  <a:schemeClr val="bg1"/>
                </a:solidFill>
                <a:latin typeface="+mj-lt"/>
              </a:rPr>
              <a:t>X </a:t>
            </a:r>
            <a:r>
              <a:rPr lang="en-US" sz="2600" dirty="0" err="1" smtClean="0">
                <a:solidFill>
                  <a:schemeClr val="bg1"/>
                </a:solidFill>
                <a:latin typeface="+mj-lt"/>
              </a:rPr>
              <a:t>quang</a:t>
            </a:r>
            <a:r>
              <a:rPr lang="en-US" sz="2600" dirty="0">
                <a:solidFill>
                  <a:schemeClr val="bg1"/>
                </a:solidFill>
                <a:latin typeface="+mj-lt"/>
              </a:rPr>
              <a:t> </a:t>
            </a:r>
            <a:r>
              <a:rPr lang="en-US" sz="2600" dirty="0" err="1" smtClean="0">
                <a:solidFill>
                  <a:schemeClr val="bg1"/>
                </a:solidFill>
                <a:latin typeface="+mj-lt"/>
              </a:rPr>
              <a:t>mờ</a:t>
            </a:r>
            <a:r>
              <a:rPr lang="en-US" sz="2600" dirty="0">
                <a:solidFill>
                  <a:schemeClr val="bg1"/>
                </a:solidFill>
                <a:latin typeface="+mj-lt"/>
              </a:rPr>
              <a:t> </a:t>
            </a:r>
            <a:r>
              <a:rPr lang="en-US" sz="2600" dirty="0" err="1" smtClean="0">
                <a:solidFill>
                  <a:schemeClr val="bg1"/>
                </a:solidFill>
                <a:latin typeface="+mj-lt"/>
              </a:rPr>
              <a:t>góc</a:t>
            </a:r>
            <a:r>
              <a:rPr lang="en-US" sz="2600" dirty="0" smtClean="0">
                <a:solidFill>
                  <a:schemeClr val="bg1"/>
                </a:solidFill>
                <a:latin typeface="+mj-lt"/>
              </a:rPr>
              <a:t> s</a:t>
            </a:r>
            <a:r>
              <a:rPr lang="vi-VN" sz="2600" dirty="0" smtClean="0">
                <a:solidFill>
                  <a:schemeClr val="bg1"/>
                </a:solidFill>
                <a:latin typeface="+mj-lt"/>
              </a:rPr>
              <a:t>ườn</a:t>
            </a:r>
            <a:r>
              <a:rPr lang="en-US" sz="2600" dirty="0">
                <a:solidFill>
                  <a:schemeClr val="bg1"/>
                </a:solidFill>
                <a:latin typeface="+mj-lt"/>
              </a:rPr>
              <a:t> </a:t>
            </a:r>
            <a:r>
              <a:rPr lang="en-US" sz="2600" dirty="0" err="1" smtClean="0">
                <a:solidFill>
                  <a:schemeClr val="bg1"/>
                </a:solidFill>
                <a:latin typeface="+mj-lt"/>
              </a:rPr>
              <a:t>hoành</a:t>
            </a:r>
            <a:r>
              <a:rPr lang="en-US" sz="2600" dirty="0">
                <a:solidFill>
                  <a:schemeClr val="bg1"/>
                </a:solidFill>
                <a:latin typeface="+mj-lt"/>
              </a:rPr>
              <a:t> 2 </a:t>
            </a:r>
            <a:r>
              <a:rPr lang="en-US" sz="2600" dirty="0" err="1" smtClean="0">
                <a:solidFill>
                  <a:schemeClr val="bg1"/>
                </a:solidFill>
                <a:latin typeface="+mj-lt"/>
              </a:rPr>
              <a:t>bên</a:t>
            </a:r>
            <a:r>
              <a:rPr lang="en-US" sz="2600" dirty="0" smtClean="0">
                <a:solidFill>
                  <a:schemeClr val="bg1"/>
                </a:solidFill>
                <a:latin typeface="+mj-lt"/>
              </a:rPr>
              <a:t>. C</a:t>
            </a:r>
            <a:r>
              <a:rPr lang="vi-VN" sz="2600" dirty="0" smtClean="0">
                <a:solidFill>
                  <a:schemeClr val="bg1"/>
                </a:solidFill>
                <a:latin typeface="+mj-lt"/>
              </a:rPr>
              <a:t>hạy </a:t>
            </a:r>
            <a:r>
              <a:rPr lang="vi-VN" sz="2600" dirty="0">
                <a:solidFill>
                  <a:schemeClr val="bg1"/>
                </a:solidFill>
                <a:latin typeface="+mj-lt"/>
              </a:rPr>
              <a:t>thận nhân </a:t>
            </a:r>
            <a:r>
              <a:rPr lang="vi-VN" sz="2600" dirty="0" smtClean="0">
                <a:solidFill>
                  <a:schemeClr val="bg1"/>
                </a:solidFill>
                <a:latin typeface="+mj-lt"/>
              </a:rPr>
              <a:t>tạo</a:t>
            </a:r>
            <a:r>
              <a:rPr lang="en-US" sz="2600" dirty="0" smtClean="0">
                <a:solidFill>
                  <a:schemeClr val="bg1"/>
                </a:solidFill>
                <a:latin typeface="+mj-lt"/>
              </a:rPr>
              <a:t> </a:t>
            </a:r>
            <a:r>
              <a:rPr lang="vi-VN" sz="2600" dirty="0" smtClean="0">
                <a:solidFill>
                  <a:schemeClr val="bg1"/>
                </a:solidFill>
                <a:latin typeface="+mj-lt"/>
              </a:rPr>
              <a:t>sau </a:t>
            </a:r>
            <a:r>
              <a:rPr lang="vi-VN" sz="2600" dirty="0">
                <a:solidFill>
                  <a:schemeClr val="bg1"/>
                </a:solidFill>
                <a:latin typeface="+mj-lt"/>
              </a:rPr>
              <a:t>đó </a:t>
            </a:r>
            <a:r>
              <a:rPr lang="en-US" sz="2600" dirty="0">
                <a:solidFill>
                  <a:schemeClr val="bg1"/>
                </a:solidFill>
                <a:latin typeface="+mj-lt"/>
              </a:rPr>
              <a:t>LS </a:t>
            </a:r>
            <a:r>
              <a:rPr lang="vi-VN" sz="2600" dirty="0">
                <a:solidFill>
                  <a:schemeClr val="bg1"/>
                </a:solidFill>
                <a:latin typeface="+mj-lt"/>
              </a:rPr>
              <a:t>ổn định dần</a:t>
            </a:r>
            <a:r>
              <a:rPr lang="vi-VN" sz="2600" dirty="0" smtClean="0">
                <a:solidFill>
                  <a:schemeClr val="bg1"/>
                </a:solidFill>
                <a:latin typeface="+mj-lt"/>
              </a:rPr>
              <a:t>.</a:t>
            </a:r>
            <a:endParaRPr lang="en-US" sz="2600" dirty="0">
              <a:latin typeface="+mj-lt"/>
            </a:endParaRPr>
          </a:p>
        </p:txBody>
      </p:sp>
      <p:sp>
        <p:nvSpPr>
          <p:cNvPr id="12" name="Freeform 11"/>
          <p:cNvSpPr/>
          <p:nvPr/>
        </p:nvSpPr>
        <p:spPr>
          <a:xfrm>
            <a:off x="58091" y="1143000"/>
            <a:ext cx="9020204" cy="2408683"/>
          </a:xfrm>
          <a:custGeom>
            <a:avLst/>
            <a:gdLst>
              <a:gd name="connsiteX0" fmla="*/ 0 w 8831581"/>
              <a:gd name="connsiteY0" fmla="*/ 250698 h 2506976"/>
              <a:gd name="connsiteX1" fmla="*/ 250698 w 8831581"/>
              <a:gd name="connsiteY1" fmla="*/ 0 h 2506976"/>
              <a:gd name="connsiteX2" fmla="*/ 8580883 w 8831581"/>
              <a:gd name="connsiteY2" fmla="*/ 0 h 2506976"/>
              <a:gd name="connsiteX3" fmla="*/ 8831581 w 8831581"/>
              <a:gd name="connsiteY3" fmla="*/ 250698 h 2506976"/>
              <a:gd name="connsiteX4" fmla="*/ 8831581 w 8831581"/>
              <a:gd name="connsiteY4" fmla="*/ 2256278 h 2506976"/>
              <a:gd name="connsiteX5" fmla="*/ 8580883 w 8831581"/>
              <a:gd name="connsiteY5" fmla="*/ 2506976 h 2506976"/>
              <a:gd name="connsiteX6" fmla="*/ 250698 w 8831581"/>
              <a:gd name="connsiteY6" fmla="*/ 2506976 h 2506976"/>
              <a:gd name="connsiteX7" fmla="*/ 0 w 8831581"/>
              <a:gd name="connsiteY7" fmla="*/ 2256278 h 2506976"/>
              <a:gd name="connsiteX8" fmla="*/ 0 w 8831581"/>
              <a:gd name="connsiteY8" fmla="*/ 250698 h 250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1581" h="2506976">
                <a:moveTo>
                  <a:pt x="0" y="250698"/>
                </a:moveTo>
                <a:cubicBezTo>
                  <a:pt x="0" y="112241"/>
                  <a:pt x="112241" y="0"/>
                  <a:pt x="250698" y="0"/>
                </a:cubicBezTo>
                <a:lnTo>
                  <a:pt x="8580883" y="0"/>
                </a:lnTo>
                <a:cubicBezTo>
                  <a:pt x="8719340" y="0"/>
                  <a:pt x="8831581" y="112241"/>
                  <a:pt x="8831581" y="250698"/>
                </a:cubicBezTo>
                <a:lnTo>
                  <a:pt x="8831581" y="2256278"/>
                </a:lnTo>
                <a:cubicBezTo>
                  <a:pt x="8831581" y="2394735"/>
                  <a:pt x="8719340" y="2506976"/>
                  <a:pt x="8580883" y="2506976"/>
                </a:cubicBezTo>
                <a:lnTo>
                  <a:pt x="250698" y="2506976"/>
                </a:lnTo>
                <a:cubicBezTo>
                  <a:pt x="112241" y="2506976"/>
                  <a:pt x="0" y="2394735"/>
                  <a:pt x="0" y="2256278"/>
                </a:cubicBezTo>
                <a:lnTo>
                  <a:pt x="0" y="250698"/>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627" tIns="149627" rIns="3500433" bIns="149627" numCol="1" spcCol="1270" anchor="ctr" anchorCtr="0">
            <a:noAutofit/>
          </a:bodyPr>
          <a:lstStyle/>
          <a:p>
            <a:pPr lvl="0" algn="just" defTabSz="889000">
              <a:lnSpc>
                <a:spcPct val="90000"/>
              </a:lnSpc>
              <a:spcBef>
                <a:spcPct val="0"/>
              </a:spcBef>
              <a:spcAft>
                <a:spcPct val="35000"/>
              </a:spcAft>
            </a:pPr>
            <a:endParaRPr lang="en-US" sz="2400" dirty="0">
              <a:solidFill>
                <a:schemeClr val="bg1"/>
              </a:solidFill>
              <a:latin typeface="+mj-lt"/>
            </a:endParaRPr>
          </a:p>
        </p:txBody>
      </p:sp>
      <p:sp>
        <p:nvSpPr>
          <p:cNvPr id="5" name="TextBox 4"/>
          <p:cNvSpPr txBox="1"/>
          <p:nvPr/>
        </p:nvSpPr>
        <p:spPr>
          <a:xfrm>
            <a:off x="304800" y="1297504"/>
            <a:ext cx="8534400" cy="2092881"/>
          </a:xfrm>
          <a:prstGeom prst="rect">
            <a:avLst/>
          </a:prstGeom>
          <a:noFill/>
        </p:spPr>
        <p:txBody>
          <a:bodyPr wrap="square" rtlCol="0">
            <a:spAutoFit/>
          </a:bodyPr>
          <a:lstStyle/>
          <a:p>
            <a:pPr lvl="0" algn="just" defTabSz="889000">
              <a:spcBef>
                <a:spcPct val="0"/>
              </a:spcBef>
              <a:spcAft>
                <a:spcPct val="35000"/>
              </a:spcAft>
            </a:pPr>
            <a:r>
              <a:rPr lang="en-US" sz="2600" dirty="0" err="1">
                <a:solidFill>
                  <a:schemeClr val="bg1"/>
                </a:solidFill>
                <a:latin typeface="+mj-lt"/>
              </a:rPr>
              <a:t>Manitol</a:t>
            </a:r>
            <a:r>
              <a:rPr lang="en-US" sz="2600" dirty="0">
                <a:solidFill>
                  <a:schemeClr val="bg1"/>
                </a:solidFill>
                <a:latin typeface="+mj-lt"/>
              </a:rPr>
              <a:t> </a:t>
            </a:r>
            <a:r>
              <a:rPr lang="en-US" sz="2600" dirty="0" err="1">
                <a:solidFill>
                  <a:schemeClr val="bg1"/>
                </a:solidFill>
                <a:latin typeface="+mj-lt"/>
              </a:rPr>
              <a:t>khi</a:t>
            </a:r>
            <a:r>
              <a:rPr lang="en-US" sz="2600" dirty="0">
                <a:solidFill>
                  <a:schemeClr val="bg1"/>
                </a:solidFill>
                <a:latin typeface="+mj-lt"/>
              </a:rPr>
              <a:t> </a:t>
            </a:r>
            <a:r>
              <a:rPr lang="en-US" sz="2600" dirty="0" err="1">
                <a:solidFill>
                  <a:schemeClr val="bg1"/>
                </a:solidFill>
                <a:latin typeface="+mj-lt"/>
              </a:rPr>
              <a:t>bắt</a:t>
            </a:r>
            <a:r>
              <a:rPr lang="en-US" sz="2600" dirty="0">
                <a:solidFill>
                  <a:schemeClr val="bg1"/>
                </a:solidFill>
                <a:latin typeface="+mj-lt"/>
              </a:rPr>
              <a:t> </a:t>
            </a:r>
            <a:r>
              <a:rPr lang="en-US" sz="2600" dirty="0" err="1">
                <a:solidFill>
                  <a:schemeClr val="bg1"/>
                </a:solidFill>
                <a:latin typeface="+mj-lt"/>
              </a:rPr>
              <a:t>đầu</a:t>
            </a:r>
            <a:r>
              <a:rPr lang="en-US" sz="2600" dirty="0">
                <a:solidFill>
                  <a:schemeClr val="bg1"/>
                </a:solidFill>
                <a:latin typeface="+mj-lt"/>
              </a:rPr>
              <a:t> </a:t>
            </a:r>
            <a:r>
              <a:rPr lang="en-US" sz="2600" dirty="0" err="1">
                <a:solidFill>
                  <a:schemeClr val="bg1"/>
                </a:solidFill>
                <a:latin typeface="+mj-lt"/>
              </a:rPr>
              <a:t>nối</a:t>
            </a:r>
            <a:r>
              <a:rPr lang="en-US" sz="2600" dirty="0">
                <a:solidFill>
                  <a:schemeClr val="bg1"/>
                </a:solidFill>
                <a:latin typeface="+mj-lt"/>
              </a:rPr>
              <a:t> ĐM </a:t>
            </a:r>
            <a:r>
              <a:rPr lang="en-US" sz="2600" dirty="0" err="1">
                <a:solidFill>
                  <a:schemeClr val="bg1"/>
                </a:solidFill>
                <a:latin typeface="+mj-lt"/>
              </a:rPr>
              <a:t>thận</a:t>
            </a:r>
            <a:r>
              <a:rPr lang="en-US" sz="2600" dirty="0">
                <a:solidFill>
                  <a:schemeClr val="bg1"/>
                </a:solidFill>
                <a:latin typeface="+mj-lt"/>
              </a:rPr>
              <a:t>. </a:t>
            </a:r>
            <a:r>
              <a:rPr lang="en-US" sz="2600" dirty="0" err="1">
                <a:solidFill>
                  <a:schemeClr val="bg1"/>
                </a:solidFill>
                <a:latin typeface="+mj-lt"/>
              </a:rPr>
              <a:t>Furosemid</a:t>
            </a:r>
            <a:r>
              <a:rPr lang="en-US" sz="2600" dirty="0">
                <a:solidFill>
                  <a:schemeClr val="bg1"/>
                </a:solidFill>
                <a:latin typeface="+mj-lt"/>
              </a:rPr>
              <a:t> </a:t>
            </a:r>
            <a:r>
              <a:rPr lang="en-US" sz="2600" dirty="0" err="1">
                <a:solidFill>
                  <a:schemeClr val="bg1"/>
                </a:solidFill>
                <a:latin typeface="+mj-lt"/>
              </a:rPr>
              <a:t>khi</a:t>
            </a:r>
            <a:r>
              <a:rPr lang="en-US" sz="2600" dirty="0">
                <a:solidFill>
                  <a:schemeClr val="bg1"/>
                </a:solidFill>
                <a:latin typeface="+mj-lt"/>
              </a:rPr>
              <a:t> </a:t>
            </a:r>
            <a:r>
              <a:rPr lang="en-US" sz="2600" dirty="0" err="1">
                <a:solidFill>
                  <a:schemeClr val="bg1"/>
                </a:solidFill>
                <a:latin typeface="+mj-lt"/>
              </a:rPr>
              <a:t>mở</a:t>
            </a:r>
            <a:r>
              <a:rPr lang="en-US" sz="2600" dirty="0">
                <a:solidFill>
                  <a:schemeClr val="bg1"/>
                </a:solidFill>
                <a:latin typeface="+mj-lt"/>
              </a:rPr>
              <a:t> </a:t>
            </a:r>
            <a:r>
              <a:rPr lang="en-US" sz="2600" dirty="0" err="1">
                <a:solidFill>
                  <a:schemeClr val="bg1"/>
                </a:solidFill>
                <a:latin typeface="+mj-lt"/>
              </a:rPr>
              <a:t>kẹp</a:t>
            </a:r>
            <a:r>
              <a:rPr lang="en-US" sz="2600" dirty="0">
                <a:solidFill>
                  <a:schemeClr val="bg1"/>
                </a:solidFill>
                <a:latin typeface="+mj-lt"/>
              </a:rPr>
              <a:t> ĐM </a:t>
            </a:r>
            <a:r>
              <a:rPr lang="en-US" sz="2600" dirty="0" err="1">
                <a:solidFill>
                  <a:schemeClr val="bg1"/>
                </a:solidFill>
                <a:latin typeface="+mj-lt"/>
              </a:rPr>
              <a:t>thận</a:t>
            </a:r>
            <a:r>
              <a:rPr lang="en-US" sz="2600" dirty="0">
                <a:solidFill>
                  <a:schemeClr val="bg1"/>
                </a:solidFill>
                <a:latin typeface="+mj-lt"/>
              </a:rPr>
              <a:t>. </a:t>
            </a:r>
            <a:r>
              <a:rPr lang="en-US" sz="2600" dirty="0" err="1">
                <a:solidFill>
                  <a:schemeClr val="bg1"/>
                </a:solidFill>
                <a:latin typeface="+mj-lt"/>
              </a:rPr>
              <a:t>Solumedrol</a:t>
            </a:r>
            <a:r>
              <a:rPr lang="en-US" sz="2600" dirty="0">
                <a:solidFill>
                  <a:schemeClr val="bg1"/>
                </a:solidFill>
                <a:latin typeface="+mj-lt"/>
              </a:rPr>
              <a:t> </a:t>
            </a:r>
            <a:r>
              <a:rPr lang="en-US" sz="2600" dirty="0" err="1">
                <a:solidFill>
                  <a:schemeClr val="bg1"/>
                </a:solidFill>
                <a:latin typeface="+mj-lt"/>
              </a:rPr>
              <a:t>trước</a:t>
            </a:r>
            <a:r>
              <a:rPr lang="en-US" sz="2600" dirty="0">
                <a:solidFill>
                  <a:schemeClr val="bg1"/>
                </a:solidFill>
                <a:latin typeface="+mj-lt"/>
              </a:rPr>
              <a:t> </a:t>
            </a:r>
            <a:r>
              <a:rPr lang="en-US" sz="2600" dirty="0" err="1">
                <a:solidFill>
                  <a:schemeClr val="bg1"/>
                </a:solidFill>
                <a:latin typeface="+mj-lt"/>
              </a:rPr>
              <a:t>khi</a:t>
            </a:r>
            <a:r>
              <a:rPr lang="en-US" sz="2600" dirty="0">
                <a:solidFill>
                  <a:schemeClr val="bg1"/>
                </a:solidFill>
                <a:latin typeface="+mj-lt"/>
              </a:rPr>
              <a:t> </a:t>
            </a:r>
            <a:r>
              <a:rPr lang="en-US" sz="2600" dirty="0" err="1">
                <a:solidFill>
                  <a:schemeClr val="bg1"/>
                </a:solidFill>
                <a:latin typeface="+mj-lt"/>
              </a:rPr>
              <a:t>mở</a:t>
            </a:r>
            <a:r>
              <a:rPr lang="en-US" sz="2600" dirty="0">
                <a:solidFill>
                  <a:schemeClr val="bg1"/>
                </a:solidFill>
                <a:latin typeface="+mj-lt"/>
              </a:rPr>
              <a:t> </a:t>
            </a:r>
            <a:r>
              <a:rPr lang="en-US" sz="2600" dirty="0" err="1">
                <a:solidFill>
                  <a:schemeClr val="bg1"/>
                </a:solidFill>
                <a:latin typeface="+mj-lt"/>
              </a:rPr>
              <a:t>kẹp</a:t>
            </a:r>
            <a:r>
              <a:rPr lang="en-US" sz="2600" dirty="0">
                <a:solidFill>
                  <a:schemeClr val="bg1"/>
                </a:solidFill>
                <a:latin typeface="+mj-lt"/>
              </a:rPr>
              <a:t> ĐM. </a:t>
            </a:r>
            <a:r>
              <a:rPr lang="en-US" sz="2600" dirty="0" err="1">
                <a:solidFill>
                  <a:schemeClr val="bg1"/>
                </a:solidFill>
                <a:latin typeface="+mj-lt"/>
              </a:rPr>
              <a:t>Thời</a:t>
            </a:r>
            <a:r>
              <a:rPr lang="en-US" sz="2600" dirty="0">
                <a:solidFill>
                  <a:schemeClr val="bg1"/>
                </a:solidFill>
                <a:latin typeface="+mj-lt"/>
              </a:rPr>
              <a:t> </a:t>
            </a:r>
            <a:r>
              <a:rPr lang="en-US" sz="2600" dirty="0" err="1">
                <a:solidFill>
                  <a:schemeClr val="bg1"/>
                </a:solidFill>
                <a:latin typeface="+mj-lt"/>
              </a:rPr>
              <a:t>gian</a:t>
            </a:r>
            <a:r>
              <a:rPr lang="en-US" sz="2600" dirty="0">
                <a:solidFill>
                  <a:schemeClr val="bg1"/>
                </a:solidFill>
                <a:latin typeface="+mj-lt"/>
              </a:rPr>
              <a:t> </a:t>
            </a:r>
            <a:r>
              <a:rPr lang="en-US" sz="2600" dirty="0" err="1">
                <a:solidFill>
                  <a:schemeClr val="bg1"/>
                </a:solidFill>
                <a:latin typeface="+mj-lt"/>
              </a:rPr>
              <a:t>thiếu</a:t>
            </a:r>
            <a:r>
              <a:rPr lang="en-US" sz="2600" dirty="0">
                <a:solidFill>
                  <a:schemeClr val="bg1"/>
                </a:solidFill>
                <a:latin typeface="+mj-lt"/>
              </a:rPr>
              <a:t> </a:t>
            </a:r>
            <a:r>
              <a:rPr lang="en-US" sz="2600" dirty="0" err="1">
                <a:solidFill>
                  <a:schemeClr val="bg1"/>
                </a:solidFill>
                <a:latin typeface="+mj-lt"/>
              </a:rPr>
              <a:t>máu</a:t>
            </a:r>
            <a:r>
              <a:rPr lang="en-US" sz="2600" dirty="0">
                <a:solidFill>
                  <a:schemeClr val="bg1"/>
                </a:solidFill>
                <a:latin typeface="+mj-lt"/>
              </a:rPr>
              <a:t> </a:t>
            </a:r>
            <a:r>
              <a:rPr lang="en-US" sz="2600" dirty="0" err="1">
                <a:solidFill>
                  <a:schemeClr val="bg1"/>
                </a:solidFill>
                <a:latin typeface="+mj-lt"/>
              </a:rPr>
              <a:t>lạnh</a:t>
            </a:r>
            <a:r>
              <a:rPr lang="en-US" sz="2600" dirty="0">
                <a:solidFill>
                  <a:schemeClr val="bg1"/>
                </a:solidFill>
                <a:latin typeface="+mj-lt"/>
              </a:rPr>
              <a:t> </a:t>
            </a:r>
            <a:r>
              <a:rPr lang="en-US" sz="2600" dirty="0" err="1">
                <a:solidFill>
                  <a:schemeClr val="bg1"/>
                </a:solidFill>
                <a:latin typeface="+mj-lt"/>
              </a:rPr>
              <a:t>là</a:t>
            </a:r>
            <a:r>
              <a:rPr lang="en-US" sz="2600" dirty="0">
                <a:solidFill>
                  <a:schemeClr val="bg1"/>
                </a:solidFill>
                <a:latin typeface="+mj-lt"/>
              </a:rPr>
              <a:t> 10 </a:t>
            </a:r>
            <a:r>
              <a:rPr lang="en-US" sz="2600" dirty="0" err="1" smtClean="0">
                <a:solidFill>
                  <a:schemeClr val="bg1"/>
                </a:solidFill>
                <a:latin typeface="+mj-lt"/>
              </a:rPr>
              <a:t>giờ</a:t>
            </a:r>
            <a:r>
              <a:rPr lang="en-US" sz="2600" dirty="0" smtClean="0">
                <a:solidFill>
                  <a:schemeClr val="bg1"/>
                </a:solidFill>
                <a:latin typeface="+mj-lt"/>
              </a:rPr>
              <a:t>. </a:t>
            </a:r>
            <a:r>
              <a:rPr lang="en-US" sz="2600" dirty="0" err="1" smtClean="0">
                <a:solidFill>
                  <a:schemeClr val="bg1"/>
                </a:solidFill>
                <a:latin typeface="+mj-lt"/>
              </a:rPr>
              <a:t>Nước</a:t>
            </a:r>
            <a:r>
              <a:rPr lang="en-US" sz="2600" dirty="0" smtClean="0">
                <a:solidFill>
                  <a:schemeClr val="bg1"/>
                </a:solidFill>
                <a:latin typeface="+mj-lt"/>
              </a:rPr>
              <a:t> </a:t>
            </a:r>
            <a:r>
              <a:rPr lang="en-US" sz="2600" dirty="0" err="1">
                <a:solidFill>
                  <a:schemeClr val="bg1"/>
                </a:solidFill>
                <a:latin typeface="+mj-lt"/>
              </a:rPr>
              <a:t>tiểu</a:t>
            </a:r>
            <a:r>
              <a:rPr lang="en-US" sz="2600" dirty="0">
                <a:solidFill>
                  <a:schemeClr val="bg1"/>
                </a:solidFill>
                <a:latin typeface="+mj-lt"/>
              </a:rPr>
              <a:t> </a:t>
            </a:r>
            <a:r>
              <a:rPr lang="en-US" sz="2600" dirty="0" err="1">
                <a:solidFill>
                  <a:schemeClr val="bg1"/>
                </a:solidFill>
                <a:latin typeface="+mj-lt"/>
              </a:rPr>
              <a:t>nhìn</a:t>
            </a:r>
            <a:r>
              <a:rPr lang="en-US" sz="2600" dirty="0">
                <a:solidFill>
                  <a:schemeClr val="bg1"/>
                </a:solidFill>
                <a:latin typeface="+mj-lt"/>
              </a:rPr>
              <a:t> </a:t>
            </a:r>
            <a:r>
              <a:rPr lang="en-US" sz="2600" dirty="0" err="1">
                <a:solidFill>
                  <a:schemeClr val="bg1"/>
                </a:solidFill>
                <a:latin typeface="+mj-lt"/>
              </a:rPr>
              <a:t>thấy</a:t>
            </a:r>
            <a:r>
              <a:rPr lang="en-US" sz="2600" dirty="0">
                <a:solidFill>
                  <a:schemeClr val="bg1"/>
                </a:solidFill>
                <a:latin typeface="+mj-lt"/>
              </a:rPr>
              <a:t> </a:t>
            </a:r>
            <a:r>
              <a:rPr lang="en-US" sz="2600" dirty="0" err="1">
                <a:solidFill>
                  <a:schemeClr val="bg1"/>
                </a:solidFill>
                <a:latin typeface="+mj-lt"/>
              </a:rPr>
              <a:t>ngay</a:t>
            </a:r>
            <a:r>
              <a:rPr lang="en-US" sz="2600" dirty="0">
                <a:solidFill>
                  <a:schemeClr val="bg1"/>
                </a:solidFill>
                <a:latin typeface="+mj-lt"/>
              </a:rPr>
              <a:t> </a:t>
            </a:r>
            <a:r>
              <a:rPr lang="en-US" sz="2600" dirty="0" err="1">
                <a:solidFill>
                  <a:schemeClr val="bg1"/>
                </a:solidFill>
                <a:latin typeface="+mj-lt"/>
              </a:rPr>
              <a:t>trong</a:t>
            </a:r>
            <a:r>
              <a:rPr lang="en-US" sz="2600" dirty="0">
                <a:solidFill>
                  <a:schemeClr val="bg1"/>
                </a:solidFill>
                <a:latin typeface="+mj-lt"/>
              </a:rPr>
              <a:t> </a:t>
            </a:r>
            <a:r>
              <a:rPr lang="en-US" sz="2600" dirty="0" err="1">
                <a:solidFill>
                  <a:schemeClr val="bg1"/>
                </a:solidFill>
                <a:latin typeface="+mj-lt"/>
              </a:rPr>
              <a:t>mổ</a:t>
            </a:r>
            <a:r>
              <a:rPr lang="en-US" sz="2600" dirty="0">
                <a:solidFill>
                  <a:schemeClr val="bg1"/>
                </a:solidFill>
                <a:latin typeface="+mj-lt"/>
              </a:rPr>
              <a:t>. </a:t>
            </a:r>
            <a:r>
              <a:rPr lang="en-US" sz="2600" dirty="0" smtClean="0">
                <a:solidFill>
                  <a:schemeClr val="bg1"/>
                </a:solidFill>
                <a:latin typeface="+mj-lt"/>
              </a:rPr>
              <a:t>. </a:t>
            </a:r>
            <a:r>
              <a:rPr lang="en-US" sz="2600" dirty="0" err="1">
                <a:solidFill>
                  <a:schemeClr val="bg1"/>
                </a:solidFill>
                <a:latin typeface="+mj-lt"/>
              </a:rPr>
              <a:t>Giảm</a:t>
            </a:r>
            <a:r>
              <a:rPr lang="en-US" sz="2600" dirty="0">
                <a:solidFill>
                  <a:schemeClr val="bg1"/>
                </a:solidFill>
                <a:latin typeface="+mj-lt"/>
              </a:rPr>
              <a:t> </a:t>
            </a:r>
            <a:r>
              <a:rPr lang="en-US" sz="2600" dirty="0" err="1">
                <a:solidFill>
                  <a:schemeClr val="bg1"/>
                </a:solidFill>
                <a:latin typeface="+mj-lt"/>
              </a:rPr>
              <a:t>đau</a:t>
            </a:r>
            <a:r>
              <a:rPr lang="en-US" sz="2600" dirty="0">
                <a:solidFill>
                  <a:schemeClr val="bg1"/>
                </a:solidFill>
                <a:latin typeface="+mj-lt"/>
              </a:rPr>
              <a:t> </a:t>
            </a:r>
            <a:r>
              <a:rPr lang="en-US" sz="2600" dirty="0" err="1">
                <a:solidFill>
                  <a:schemeClr val="bg1"/>
                </a:solidFill>
                <a:latin typeface="+mj-lt"/>
              </a:rPr>
              <a:t>sau</a:t>
            </a:r>
            <a:r>
              <a:rPr lang="en-US" sz="2600" dirty="0">
                <a:solidFill>
                  <a:schemeClr val="bg1"/>
                </a:solidFill>
                <a:latin typeface="+mj-lt"/>
              </a:rPr>
              <a:t> </a:t>
            </a:r>
            <a:r>
              <a:rPr lang="en-US" sz="2600" dirty="0" err="1">
                <a:solidFill>
                  <a:schemeClr val="bg1"/>
                </a:solidFill>
                <a:latin typeface="+mj-lt"/>
              </a:rPr>
              <a:t>mổ</a:t>
            </a:r>
            <a:r>
              <a:rPr lang="en-US" sz="2600" dirty="0">
                <a:solidFill>
                  <a:schemeClr val="bg1"/>
                </a:solidFill>
                <a:latin typeface="+mj-lt"/>
              </a:rPr>
              <a:t> </a:t>
            </a:r>
            <a:r>
              <a:rPr lang="en-US" sz="2600" dirty="0" err="1">
                <a:solidFill>
                  <a:schemeClr val="bg1"/>
                </a:solidFill>
                <a:latin typeface="+mj-lt"/>
              </a:rPr>
              <a:t>truyền</a:t>
            </a:r>
            <a:r>
              <a:rPr lang="en-US" sz="2600" dirty="0">
                <a:solidFill>
                  <a:schemeClr val="bg1"/>
                </a:solidFill>
                <a:latin typeface="+mj-lt"/>
              </a:rPr>
              <a:t> TM Fentanyl 0,5µg/kg/</a:t>
            </a:r>
            <a:r>
              <a:rPr lang="en-US" sz="2600" dirty="0" err="1">
                <a:solidFill>
                  <a:schemeClr val="bg1"/>
                </a:solidFill>
                <a:latin typeface="+mj-lt"/>
              </a:rPr>
              <a:t>giờ</a:t>
            </a:r>
            <a:r>
              <a:rPr lang="en-US" sz="2600" dirty="0">
                <a:solidFill>
                  <a:schemeClr val="bg1"/>
                </a:solidFill>
                <a:latin typeface="+mj-lt"/>
              </a:rPr>
              <a:t> p/h </a:t>
            </a:r>
            <a:r>
              <a:rPr lang="en-US" sz="2600" dirty="0" err="1">
                <a:solidFill>
                  <a:schemeClr val="bg1"/>
                </a:solidFill>
                <a:latin typeface="+mj-lt"/>
              </a:rPr>
              <a:t>với</a:t>
            </a:r>
            <a:r>
              <a:rPr lang="en-US" sz="2600" dirty="0">
                <a:solidFill>
                  <a:schemeClr val="bg1"/>
                </a:solidFill>
                <a:latin typeface="+mj-lt"/>
              </a:rPr>
              <a:t> </a:t>
            </a:r>
            <a:r>
              <a:rPr lang="en-US" sz="2600" dirty="0" err="1">
                <a:solidFill>
                  <a:schemeClr val="bg1"/>
                </a:solidFill>
                <a:latin typeface="+mj-lt"/>
              </a:rPr>
              <a:t>Paracetamol</a:t>
            </a:r>
            <a:r>
              <a:rPr lang="en-US" sz="2600" dirty="0">
                <a:solidFill>
                  <a:schemeClr val="bg1"/>
                </a:solidFill>
                <a:latin typeface="+mj-lt"/>
              </a:rPr>
              <a:t> 1g/100ml </a:t>
            </a:r>
            <a:r>
              <a:rPr lang="en-US" sz="2600" dirty="0" err="1">
                <a:solidFill>
                  <a:schemeClr val="bg1"/>
                </a:solidFill>
                <a:latin typeface="+mj-lt"/>
              </a:rPr>
              <a:t>truyền</a:t>
            </a:r>
            <a:r>
              <a:rPr lang="en-US" sz="2600" dirty="0">
                <a:solidFill>
                  <a:schemeClr val="bg1"/>
                </a:solidFill>
                <a:latin typeface="+mj-lt"/>
              </a:rPr>
              <a:t> TM</a:t>
            </a:r>
            <a:r>
              <a:rPr lang="en-US" sz="2600" dirty="0" smtClean="0">
                <a:solidFill>
                  <a:schemeClr val="bg1"/>
                </a:solidFill>
                <a:latin typeface="+mj-lt"/>
              </a:rPr>
              <a:t>.</a:t>
            </a:r>
            <a:endParaRPr lang="en-US" sz="2600" dirty="0">
              <a:solidFill>
                <a:schemeClr val="bg1"/>
              </a:solidFill>
              <a:latin typeface="+mj-lt"/>
            </a:endParaRPr>
          </a:p>
        </p:txBody>
      </p:sp>
    </p:spTree>
    <p:extLst>
      <p:ext uri="{BB962C8B-B14F-4D97-AF65-F5344CB8AC3E}">
        <p14:creationId xmlns:p14="http://schemas.microsoft.com/office/powerpoint/2010/main" xmlns="" val="3130439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BN NHẬN THẬN THỨ HAI</a:t>
            </a:r>
          </a:p>
        </p:txBody>
      </p:sp>
      <p:sp>
        <p:nvSpPr>
          <p:cNvPr id="5" name="Freeform 4"/>
          <p:cNvSpPr/>
          <p:nvPr/>
        </p:nvSpPr>
        <p:spPr>
          <a:xfrm>
            <a:off x="76200" y="1143000"/>
            <a:ext cx="8991600" cy="5257800"/>
          </a:xfrm>
          <a:custGeom>
            <a:avLst/>
            <a:gdLst>
              <a:gd name="connsiteX0" fmla="*/ 0 w 8839200"/>
              <a:gd name="connsiteY0" fmla="*/ 0 h 5105380"/>
              <a:gd name="connsiteX1" fmla="*/ 8839200 w 8839200"/>
              <a:gd name="connsiteY1" fmla="*/ 0 h 5105380"/>
              <a:gd name="connsiteX2" fmla="*/ 8839200 w 8839200"/>
              <a:gd name="connsiteY2" fmla="*/ 5105380 h 5105380"/>
              <a:gd name="connsiteX3" fmla="*/ 0 w 8839200"/>
              <a:gd name="connsiteY3" fmla="*/ 5105380 h 5105380"/>
              <a:gd name="connsiteX4" fmla="*/ 0 w 8839200"/>
              <a:gd name="connsiteY4" fmla="*/ 0 h 510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0" h="5105380">
                <a:moveTo>
                  <a:pt x="0" y="0"/>
                </a:moveTo>
                <a:lnTo>
                  <a:pt x="8839200" y="0"/>
                </a:lnTo>
                <a:lnTo>
                  <a:pt x="8839200" y="5105380"/>
                </a:lnTo>
                <a:lnTo>
                  <a:pt x="0" y="5105380"/>
                </a:lnTo>
                <a:lnTo>
                  <a:pt x="0" y="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1" defTabSz="1111250">
              <a:lnSpc>
                <a:spcPct val="150000"/>
              </a:lnSpc>
              <a:spcBef>
                <a:spcPct val="0"/>
              </a:spcBef>
              <a:spcAft>
                <a:spcPct val="35000"/>
              </a:spcAft>
            </a:pPr>
            <a:endParaRPr lang="en-US" sz="2500" kern="1200" dirty="0"/>
          </a:p>
        </p:txBody>
      </p:sp>
      <p:sp>
        <p:nvSpPr>
          <p:cNvPr id="3" name="TextBox 2"/>
          <p:cNvSpPr txBox="1"/>
          <p:nvPr/>
        </p:nvSpPr>
        <p:spPr>
          <a:xfrm>
            <a:off x="228600" y="1143000"/>
            <a:ext cx="8610600" cy="591637"/>
          </a:xfrm>
          <a:prstGeom prst="rect">
            <a:avLst/>
          </a:prstGeom>
          <a:noFill/>
        </p:spPr>
        <p:txBody>
          <a:bodyPr wrap="square" rtlCol="0">
            <a:spAutoFit/>
          </a:bodyPr>
          <a:lstStyle/>
          <a:p>
            <a:pPr defTabSz="1111250">
              <a:lnSpc>
                <a:spcPct val="150000"/>
              </a:lnSpc>
              <a:spcBef>
                <a:spcPct val="0"/>
              </a:spcBef>
              <a:spcAft>
                <a:spcPct val="35000"/>
              </a:spcAft>
            </a:pPr>
            <a:r>
              <a:rPr lang="en-US" sz="2500" dirty="0" smtClean="0">
                <a:solidFill>
                  <a:schemeClr val="bg1"/>
                </a:solidFill>
              </a:rPr>
              <a:t> </a:t>
            </a:r>
            <a:endParaRPr lang="en-US" sz="2500" dirty="0">
              <a:solidFill>
                <a:schemeClr val="bg1"/>
              </a:solidFill>
            </a:endParaRPr>
          </a:p>
        </p:txBody>
      </p:sp>
      <p:grpSp>
        <p:nvGrpSpPr>
          <p:cNvPr id="6" name="Group 5"/>
          <p:cNvGrpSpPr/>
          <p:nvPr/>
        </p:nvGrpSpPr>
        <p:grpSpPr>
          <a:xfrm>
            <a:off x="76200" y="1180539"/>
            <a:ext cx="8991600" cy="5220261"/>
            <a:chOff x="76200" y="1180539"/>
            <a:chExt cx="8991600" cy="5220261"/>
          </a:xfrm>
        </p:grpSpPr>
        <p:sp>
          <p:nvSpPr>
            <p:cNvPr id="7" name="Freeform 6"/>
            <p:cNvSpPr/>
            <p:nvPr/>
          </p:nvSpPr>
          <p:spPr>
            <a:xfrm>
              <a:off x="76200" y="1180539"/>
              <a:ext cx="8991600" cy="1867462"/>
            </a:xfrm>
            <a:custGeom>
              <a:avLst/>
              <a:gdLst>
                <a:gd name="connsiteX0" fmla="*/ 0 w 6802496"/>
                <a:gd name="connsiteY0" fmla="*/ 0 h 2888288"/>
                <a:gd name="connsiteX1" fmla="*/ 6802496 w 6802496"/>
                <a:gd name="connsiteY1" fmla="*/ 0 h 2888288"/>
                <a:gd name="connsiteX2" fmla="*/ 6802496 w 6802496"/>
                <a:gd name="connsiteY2" fmla="*/ 2888288 h 2888288"/>
                <a:gd name="connsiteX3" fmla="*/ 0 w 6802496"/>
                <a:gd name="connsiteY3" fmla="*/ 2888288 h 2888288"/>
                <a:gd name="connsiteX4" fmla="*/ 0 w 6802496"/>
                <a:gd name="connsiteY4" fmla="*/ 0 h 288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496" h="2888288">
                  <a:moveTo>
                    <a:pt x="0" y="0"/>
                  </a:moveTo>
                  <a:lnTo>
                    <a:pt x="6802496" y="0"/>
                  </a:lnTo>
                  <a:lnTo>
                    <a:pt x="6802496" y="2888288"/>
                  </a:lnTo>
                  <a:lnTo>
                    <a:pt x="0" y="2888288"/>
                  </a:lnTo>
                  <a:lnTo>
                    <a:pt x="0" y="0"/>
                  </a:lnTo>
                  <a:close/>
                </a:path>
              </a:pathLst>
            </a:cu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1" algn="just" defTabSz="1066800">
                <a:lnSpc>
                  <a:spcPct val="90000"/>
                </a:lnSpc>
                <a:spcBef>
                  <a:spcPct val="0"/>
                </a:spcBef>
                <a:spcAft>
                  <a:spcPct val="35000"/>
                </a:spcAft>
              </a:pPr>
              <a:endParaRPr lang="en-US" sz="2800" kern="1200" dirty="0">
                <a:latin typeface="+mj-lt"/>
              </a:endParaRPr>
            </a:p>
          </p:txBody>
        </p:sp>
        <p:sp>
          <p:nvSpPr>
            <p:cNvPr id="8" name="Freeform 7"/>
            <p:cNvSpPr/>
            <p:nvPr/>
          </p:nvSpPr>
          <p:spPr>
            <a:xfrm>
              <a:off x="76200" y="3048001"/>
              <a:ext cx="8991600" cy="3352799"/>
            </a:xfrm>
            <a:custGeom>
              <a:avLst/>
              <a:gdLst>
                <a:gd name="connsiteX0" fmla="*/ 0 w 6832293"/>
                <a:gd name="connsiteY0" fmla="*/ 0 h 2097432"/>
                <a:gd name="connsiteX1" fmla="*/ 6832293 w 6832293"/>
                <a:gd name="connsiteY1" fmla="*/ 0 h 2097432"/>
                <a:gd name="connsiteX2" fmla="*/ 6832293 w 6832293"/>
                <a:gd name="connsiteY2" fmla="*/ 2097432 h 2097432"/>
                <a:gd name="connsiteX3" fmla="*/ 0 w 6832293"/>
                <a:gd name="connsiteY3" fmla="*/ 2097432 h 2097432"/>
                <a:gd name="connsiteX4" fmla="*/ 0 w 6832293"/>
                <a:gd name="connsiteY4" fmla="*/ 0 h 209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293" h="2097432">
                  <a:moveTo>
                    <a:pt x="0" y="0"/>
                  </a:moveTo>
                  <a:lnTo>
                    <a:pt x="6832293" y="0"/>
                  </a:lnTo>
                  <a:lnTo>
                    <a:pt x="6832293" y="2097432"/>
                  </a:lnTo>
                  <a:lnTo>
                    <a:pt x="0" y="2097432"/>
                  </a:lnTo>
                  <a:lnTo>
                    <a:pt x="0" y="0"/>
                  </a:lnTo>
                  <a:close/>
                </a:path>
              </a:pathLst>
            </a:cu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1" algn="just" defTabSz="1066800">
                <a:lnSpc>
                  <a:spcPct val="90000"/>
                </a:lnSpc>
                <a:spcBef>
                  <a:spcPct val="0"/>
                </a:spcBef>
                <a:spcAft>
                  <a:spcPct val="35000"/>
                </a:spcAft>
              </a:pPr>
              <a:endParaRPr lang="en-US" sz="2800" kern="1200" dirty="0">
                <a:latin typeface="+mj-lt"/>
              </a:endParaRPr>
            </a:p>
          </p:txBody>
        </p:sp>
      </p:grpSp>
      <p:sp>
        <p:nvSpPr>
          <p:cNvPr id="10" name="TextBox 9"/>
          <p:cNvSpPr txBox="1"/>
          <p:nvPr/>
        </p:nvSpPr>
        <p:spPr>
          <a:xfrm>
            <a:off x="367352" y="1266967"/>
            <a:ext cx="8458200" cy="1692771"/>
          </a:xfrm>
          <a:prstGeom prst="rect">
            <a:avLst/>
          </a:prstGeom>
          <a:noFill/>
        </p:spPr>
        <p:txBody>
          <a:bodyPr wrap="square" rtlCol="0">
            <a:spAutoFit/>
          </a:bodyPr>
          <a:lstStyle/>
          <a:p>
            <a:pPr algn="just"/>
            <a:r>
              <a:rPr lang="en-US" sz="2600" dirty="0" smtClean="0">
                <a:solidFill>
                  <a:schemeClr val="bg1"/>
                </a:solidFill>
                <a:latin typeface="+mj-lt"/>
              </a:rPr>
              <a:t>NGUYỄN </a:t>
            </a:r>
            <a:r>
              <a:rPr lang="en-US" sz="2600" dirty="0">
                <a:solidFill>
                  <a:schemeClr val="bg1"/>
                </a:solidFill>
                <a:latin typeface="+mj-lt"/>
              </a:rPr>
              <a:t>VĂN TH, </a:t>
            </a:r>
            <a:r>
              <a:rPr lang="en-US" sz="2600" dirty="0" smtClean="0">
                <a:solidFill>
                  <a:schemeClr val="bg1"/>
                </a:solidFill>
                <a:latin typeface="+mj-lt"/>
              </a:rPr>
              <a:t>1978</a:t>
            </a:r>
            <a:r>
              <a:rPr lang="en-US" sz="2600" dirty="0">
                <a:solidFill>
                  <a:schemeClr val="bg1"/>
                </a:solidFill>
                <a:latin typeface="+mj-lt"/>
              </a:rPr>
              <a:t>, </a:t>
            </a:r>
            <a:r>
              <a:rPr lang="en-US" sz="2600" dirty="0" smtClean="0">
                <a:solidFill>
                  <a:schemeClr val="bg1"/>
                </a:solidFill>
                <a:latin typeface="+mj-lt"/>
              </a:rPr>
              <a:t>TPHCM</a:t>
            </a:r>
            <a:r>
              <a:rPr lang="en-US" sz="2600" dirty="0">
                <a:solidFill>
                  <a:schemeClr val="bg1"/>
                </a:solidFill>
                <a:latin typeface="+mj-lt"/>
              </a:rPr>
              <a:t>, </a:t>
            </a:r>
            <a:r>
              <a:rPr lang="en-US" sz="2600" dirty="0" err="1" smtClean="0">
                <a:solidFill>
                  <a:schemeClr val="bg1"/>
                </a:solidFill>
                <a:latin typeface="+mj-lt"/>
              </a:rPr>
              <a:t>nghề</a:t>
            </a:r>
            <a:r>
              <a:rPr lang="en-US" sz="2600" dirty="0" smtClean="0">
                <a:solidFill>
                  <a:schemeClr val="bg1"/>
                </a:solidFill>
                <a:latin typeface="+mj-lt"/>
              </a:rPr>
              <a:t> </a:t>
            </a:r>
            <a:r>
              <a:rPr lang="en-US" sz="2600" dirty="0" err="1">
                <a:solidFill>
                  <a:schemeClr val="bg1"/>
                </a:solidFill>
                <a:latin typeface="+mj-lt"/>
              </a:rPr>
              <a:t>buôn</a:t>
            </a:r>
            <a:r>
              <a:rPr lang="en-US" sz="2600" dirty="0">
                <a:solidFill>
                  <a:schemeClr val="bg1"/>
                </a:solidFill>
                <a:latin typeface="+mj-lt"/>
              </a:rPr>
              <a:t> </a:t>
            </a:r>
            <a:r>
              <a:rPr lang="en-US" sz="2600" dirty="0" err="1">
                <a:solidFill>
                  <a:schemeClr val="bg1"/>
                </a:solidFill>
                <a:latin typeface="+mj-lt"/>
              </a:rPr>
              <a:t>bán</a:t>
            </a:r>
            <a:r>
              <a:rPr lang="en-US" sz="2600" dirty="0">
                <a:solidFill>
                  <a:schemeClr val="bg1"/>
                </a:solidFill>
                <a:latin typeface="+mj-lt"/>
              </a:rPr>
              <a:t>, </a:t>
            </a:r>
            <a:r>
              <a:rPr lang="en-US" sz="2600" dirty="0" smtClean="0">
                <a:solidFill>
                  <a:schemeClr val="bg1"/>
                </a:solidFill>
                <a:latin typeface="+mj-lt"/>
              </a:rPr>
              <a:t>NV </a:t>
            </a:r>
            <a:r>
              <a:rPr lang="en-US" sz="2600" dirty="0" err="1" smtClean="0">
                <a:solidFill>
                  <a:schemeClr val="bg1"/>
                </a:solidFill>
                <a:latin typeface="+mj-lt"/>
              </a:rPr>
              <a:t>cùng</a:t>
            </a:r>
            <a:r>
              <a:rPr lang="en-US" sz="2600" dirty="0">
                <a:solidFill>
                  <a:schemeClr val="bg1"/>
                </a:solidFill>
                <a:latin typeface="+mj-lt"/>
              </a:rPr>
              <a:t> </a:t>
            </a:r>
            <a:r>
              <a:rPr lang="en-US" sz="2600" dirty="0" err="1">
                <a:solidFill>
                  <a:schemeClr val="bg1"/>
                </a:solidFill>
                <a:latin typeface="+mj-lt"/>
              </a:rPr>
              <a:t>ngày</a:t>
            </a:r>
            <a:r>
              <a:rPr lang="en-US" sz="2600" dirty="0">
                <a:solidFill>
                  <a:schemeClr val="bg1"/>
                </a:solidFill>
                <a:latin typeface="+mj-lt"/>
              </a:rPr>
              <a:t>, </a:t>
            </a:r>
            <a:r>
              <a:rPr lang="en-US" sz="2600" dirty="0" err="1">
                <a:solidFill>
                  <a:schemeClr val="bg1"/>
                </a:solidFill>
                <a:latin typeface="+mj-lt"/>
              </a:rPr>
              <a:t>nặng</a:t>
            </a:r>
            <a:r>
              <a:rPr lang="en-US" sz="2600" dirty="0">
                <a:solidFill>
                  <a:schemeClr val="bg1"/>
                </a:solidFill>
                <a:latin typeface="+mj-lt"/>
              </a:rPr>
              <a:t> 60kg, </a:t>
            </a:r>
            <a:r>
              <a:rPr lang="en-US" sz="2600" dirty="0" err="1">
                <a:solidFill>
                  <a:schemeClr val="bg1"/>
                </a:solidFill>
                <a:latin typeface="+mj-lt"/>
              </a:rPr>
              <a:t>cao</a:t>
            </a:r>
            <a:r>
              <a:rPr lang="en-US" sz="2600" dirty="0">
                <a:solidFill>
                  <a:schemeClr val="bg1"/>
                </a:solidFill>
                <a:latin typeface="+mj-lt"/>
              </a:rPr>
              <a:t> 168cm, BMI 21. </a:t>
            </a:r>
            <a:r>
              <a:rPr lang="en-US" sz="2600" dirty="0" err="1">
                <a:solidFill>
                  <a:schemeClr val="bg1"/>
                </a:solidFill>
                <a:latin typeface="+mj-lt"/>
              </a:rPr>
              <a:t>Chẩn</a:t>
            </a:r>
            <a:r>
              <a:rPr lang="en-US" sz="2600" dirty="0">
                <a:solidFill>
                  <a:schemeClr val="bg1"/>
                </a:solidFill>
                <a:latin typeface="+mj-lt"/>
              </a:rPr>
              <a:t> </a:t>
            </a:r>
            <a:r>
              <a:rPr lang="en-US" sz="2600" dirty="0" err="1">
                <a:solidFill>
                  <a:schemeClr val="bg1"/>
                </a:solidFill>
                <a:latin typeface="+mj-lt"/>
              </a:rPr>
              <a:t>đoán</a:t>
            </a:r>
            <a:r>
              <a:rPr lang="en-US" sz="2600" dirty="0">
                <a:solidFill>
                  <a:schemeClr val="bg1"/>
                </a:solidFill>
                <a:latin typeface="+mj-lt"/>
              </a:rPr>
              <a:t> STMGĐC, </a:t>
            </a:r>
            <a:r>
              <a:rPr lang="en-US" sz="2600" dirty="0" err="1">
                <a:solidFill>
                  <a:schemeClr val="bg1"/>
                </a:solidFill>
                <a:latin typeface="+mj-lt"/>
              </a:rPr>
              <a:t>đang</a:t>
            </a:r>
            <a:r>
              <a:rPr lang="en-US" sz="2600" dirty="0">
                <a:solidFill>
                  <a:schemeClr val="bg1"/>
                </a:solidFill>
                <a:latin typeface="+mj-lt"/>
              </a:rPr>
              <a:t> </a:t>
            </a:r>
            <a:r>
              <a:rPr lang="en-US" sz="2600" dirty="0" err="1">
                <a:solidFill>
                  <a:schemeClr val="bg1"/>
                </a:solidFill>
                <a:latin typeface="+mj-lt"/>
              </a:rPr>
              <a:t>chạy</a:t>
            </a:r>
            <a:r>
              <a:rPr lang="en-US" sz="2600" dirty="0">
                <a:solidFill>
                  <a:schemeClr val="bg1"/>
                </a:solidFill>
                <a:latin typeface="+mj-lt"/>
              </a:rPr>
              <a:t> </a:t>
            </a:r>
            <a:r>
              <a:rPr lang="en-US" sz="2600" dirty="0" err="1">
                <a:solidFill>
                  <a:schemeClr val="bg1"/>
                </a:solidFill>
                <a:latin typeface="+mj-lt"/>
              </a:rPr>
              <a:t>thận</a:t>
            </a:r>
            <a:r>
              <a:rPr lang="en-US" sz="2600" dirty="0">
                <a:solidFill>
                  <a:schemeClr val="bg1"/>
                </a:solidFill>
                <a:latin typeface="+mj-lt"/>
              </a:rPr>
              <a:t> </a:t>
            </a:r>
            <a:r>
              <a:rPr lang="en-US" sz="2600" dirty="0" smtClean="0">
                <a:solidFill>
                  <a:schemeClr val="bg1"/>
                </a:solidFill>
                <a:latin typeface="+mj-lt"/>
              </a:rPr>
              <a:t>3 </a:t>
            </a:r>
            <a:r>
              <a:rPr lang="en-US" sz="2600" dirty="0" err="1" smtClean="0">
                <a:solidFill>
                  <a:schemeClr val="bg1"/>
                </a:solidFill>
                <a:latin typeface="+mj-lt"/>
              </a:rPr>
              <a:t>lần</a:t>
            </a:r>
            <a:r>
              <a:rPr lang="en-US" sz="2600" dirty="0" smtClean="0">
                <a:solidFill>
                  <a:schemeClr val="bg1"/>
                </a:solidFill>
                <a:latin typeface="+mj-lt"/>
              </a:rPr>
              <a:t>/</a:t>
            </a:r>
            <a:r>
              <a:rPr lang="en-US" sz="2600" dirty="0" err="1" smtClean="0">
                <a:solidFill>
                  <a:schemeClr val="bg1"/>
                </a:solidFill>
                <a:latin typeface="+mj-lt"/>
              </a:rPr>
              <a:t>tuần</a:t>
            </a:r>
            <a:r>
              <a:rPr lang="en-US" sz="2600" dirty="0">
                <a:solidFill>
                  <a:schemeClr val="bg1"/>
                </a:solidFill>
                <a:latin typeface="+mj-lt"/>
              </a:rPr>
              <a:t>. </a:t>
            </a:r>
            <a:r>
              <a:rPr lang="en-US" sz="2600" dirty="0" err="1">
                <a:solidFill>
                  <a:schemeClr val="bg1"/>
                </a:solidFill>
                <a:latin typeface="+mj-lt"/>
              </a:rPr>
              <a:t>Tiến</a:t>
            </a:r>
            <a:r>
              <a:rPr lang="en-US" sz="2600" dirty="0">
                <a:solidFill>
                  <a:schemeClr val="bg1"/>
                </a:solidFill>
                <a:latin typeface="+mj-lt"/>
              </a:rPr>
              <a:t> </a:t>
            </a:r>
            <a:r>
              <a:rPr lang="en-US" sz="2600" dirty="0" err="1">
                <a:solidFill>
                  <a:schemeClr val="bg1"/>
                </a:solidFill>
                <a:latin typeface="+mj-lt"/>
              </a:rPr>
              <a:t>hành</a:t>
            </a:r>
            <a:r>
              <a:rPr lang="en-US" sz="2600" dirty="0">
                <a:solidFill>
                  <a:schemeClr val="bg1"/>
                </a:solidFill>
                <a:latin typeface="+mj-lt"/>
              </a:rPr>
              <a:t> </a:t>
            </a:r>
            <a:r>
              <a:rPr lang="en-US" sz="2600" dirty="0" err="1">
                <a:solidFill>
                  <a:schemeClr val="bg1"/>
                </a:solidFill>
                <a:latin typeface="+mj-lt"/>
              </a:rPr>
              <a:t>như</a:t>
            </a:r>
            <a:r>
              <a:rPr lang="en-US" sz="2600" dirty="0">
                <a:solidFill>
                  <a:schemeClr val="bg1"/>
                </a:solidFill>
                <a:latin typeface="+mj-lt"/>
              </a:rPr>
              <a:t> </a:t>
            </a:r>
            <a:r>
              <a:rPr lang="en-US" sz="2600" dirty="0" err="1">
                <a:solidFill>
                  <a:schemeClr val="bg1"/>
                </a:solidFill>
                <a:latin typeface="+mj-lt"/>
              </a:rPr>
              <a:t>ca</a:t>
            </a:r>
            <a:r>
              <a:rPr lang="en-US" sz="2600" dirty="0">
                <a:solidFill>
                  <a:schemeClr val="bg1"/>
                </a:solidFill>
                <a:latin typeface="+mj-lt"/>
              </a:rPr>
              <a:t> </a:t>
            </a:r>
            <a:r>
              <a:rPr lang="en-US" sz="2600" dirty="0" err="1">
                <a:solidFill>
                  <a:schemeClr val="bg1"/>
                </a:solidFill>
                <a:latin typeface="+mj-lt"/>
              </a:rPr>
              <a:t>nhận</a:t>
            </a:r>
            <a:r>
              <a:rPr lang="en-US" sz="2600" dirty="0">
                <a:solidFill>
                  <a:schemeClr val="bg1"/>
                </a:solidFill>
                <a:latin typeface="+mj-lt"/>
              </a:rPr>
              <a:t> </a:t>
            </a:r>
            <a:r>
              <a:rPr lang="en-US" sz="2600" dirty="0" err="1">
                <a:solidFill>
                  <a:schemeClr val="bg1"/>
                </a:solidFill>
                <a:latin typeface="+mj-lt"/>
              </a:rPr>
              <a:t>thứ</a:t>
            </a:r>
            <a:r>
              <a:rPr lang="en-US" sz="2600" dirty="0">
                <a:solidFill>
                  <a:schemeClr val="bg1"/>
                </a:solidFill>
                <a:latin typeface="+mj-lt"/>
              </a:rPr>
              <a:t> </a:t>
            </a:r>
            <a:r>
              <a:rPr lang="en-US" sz="2600" dirty="0" err="1">
                <a:solidFill>
                  <a:schemeClr val="bg1"/>
                </a:solidFill>
                <a:latin typeface="+mj-lt"/>
              </a:rPr>
              <a:t>nhất</a:t>
            </a:r>
            <a:r>
              <a:rPr lang="en-US" sz="2600" dirty="0">
                <a:solidFill>
                  <a:schemeClr val="bg1"/>
                </a:solidFill>
                <a:latin typeface="+mj-lt"/>
              </a:rPr>
              <a:t>. </a:t>
            </a:r>
            <a:r>
              <a:rPr lang="en-US" sz="2600" dirty="0" err="1">
                <a:solidFill>
                  <a:schemeClr val="bg1"/>
                </a:solidFill>
                <a:latin typeface="+mj-lt"/>
              </a:rPr>
              <a:t>Thời</a:t>
            </a:r>
            <a:r>
              <a:rPr lang="en-US" sz="2600" dirty="0">
                <a:solidFill>
                  <a:schemeClr val="bg1"/>
                </a:solidFill>
                <a:latin typeface="+mj-lt"/>
              </a:rPr>
              <a:t> </a:t>
            </a:r>
            <a:r>
              <a:rPr lang="en-US" sz="2600" dirty="0" err="1">
                <a:solidFill>
                  <a:schemeClr val="bg1"/>
                </a:solidFill>
                <a:latin typeface="+mj-lt"/>
              </a:rPr>
              <a:t>gian</a:t>
            </a:r>
            <a:r>
              <a:rPr lang="en-US" sz="2600" dirty="0">
                <a:solidFill>
                  <a:schemeClr val="bg1"/>
                </a:solidFill>
                <a:latin typeface="+mj-lt"/>
              </a:rPr>
              <a:t> </a:t>
            </a:r>
            <a:r>
              <a:rPr lang="en-US" sz="2600" dirty="0" err="1">
                <a:solidFill>
                  <a:schemeClr val="bg1"/>
                </a:solidFill>
                <a:latin typeface="+mj-lt"/>
              </a:rPr>
              <a:t>thiếu</a:t>
            </a:r>
            <a:r>
              <a:rPr lang="en-US" sz="2600" dirty="0">
                <a:solidFill>
                  <a:schemeClr val="bg1"/>
                </a:solidFill>
                <a:latin typeface="+mj-lt"/>
              </a:rPr>
              <a:t> </a:t>
            </a:r>
            <a:r>
              <a:rPr lang="en-US" sz="2600" dirty="0" err="1">
                <a:solidFill>
                  <a:schemeClr val="bg1"/>
                </a:solidFill>
                <a:latin typeface="+mj-lt"/>
              </a:rPr>
              <a:t>máu</a:t>
            </a:r>
            <a:r>
              <a:rPr lang="en-US" sz="2600" dirty="0">
                <a:solidFill>
                  <a:schemeClr val="bg1"/>
                </a:solidFill>
                <a:latin typeface="+mj-lt"/>
              </a:rPr>
              <a:t> </a:t>
            </a:r>
            <a:r>
              <a:rPr lang="en-US" sz="2600" dirty="0" err="1">
                <a:solidFill>
                  <a:schemeClr val="bg1"/>
                </a:solidFill>
                <a:latin typeface="+mj-lt"/>
              </a:rPr>
              <a:t>lạnh</a:t>
            </a:r>
            <a:r>
              <a:rPr lang="en-US" sz="2600" dirty="0">
                <a:solidFill>
                  <a:schemeClr val="bg1"/>
                </a:solidFill>
                <a:latin typeface="+mj-lt"/>
              </a:rPr>
              <a:t> </a:t>
            </a:r>
            <a:r>
              <a:rPr lang="en-US" sz="2600" dirty="0" err="1">
                <a:solidFill>
                  <a:schemeClr val="bg1"/>
                </a:solidFill>
                <a:latin typeface="+mj-lt"/>
              </a:rPr>
              <a:t>là</a:t>
            </a:r>
            <a:r>
              <a:rPr lang="en-US" sz="2600" dirty="0">
                <a:solidFill>
                  <a:schemeClr val="bg1"/>
                </a:solidFill>
                <a:latin typeface="+mj-lt"/>
              </a:rPr>
              <a:t> 10 </a:t>
            </a:r>
            <a:r>
              <a:rPr lang="en-US" sz="2600" dirty="0" err="1">
                <a:solidFill>
                  <a:schemeClr val="bg1"/>
                </a:solidFill>
                <a:latin typeface="+mj-lt"/>
              </a:rPr>
              <a:t>giờ</a:t>
            </a:r>
            <a:r>
              <a:rPr lang="en-US" sz="2600" dirty="0">
                <a:solidFill>
                  <a:schemeClr val="bg1"/>
                </a:solidFill>
                <a:latin typeface="+mj-lt"/>
              </a:rPr>
              <a:t>.</a:t>
            </a:r>
            <a:endParaRPr lang="en-US" sz="2600" dirty="0">
              <a:latin typeface="+mj-lt"/>
            </a:endParaRPr>
          </a:p>
        </p:txBody>
      </p:sp>
      <p:sp>
        <p:nvSpPr>
          <p:cNvPr id="11" name="TextBox 10"/>
          <p:cNvSpPr txBox="1"/>
          <p:nvPr/>
        </p:nvSpPr>
        <p:spPr>
          <a:xfrm>
            <a:off x="403746" y="3388282"/>
            <a:ext cx="8458200" cy="2893100"/>
          </a:xfrm>
          <a:prstGeom prst="rect">
            <a:avLst/>
          </a:prstGeom>
          <a:noFill/>
        </p:spPr>
        <p:txBody>
          <a:bodyPr wrap="square" rtlCol="0">
            <a:spAutoFit/>
          </a:bodyPr>
          <a:lstStyle/>
          <a:p>
            <a:pPr algn="just"/>
            <a:r>
              <a:rPr lang="en-US" sz="2600" dirty="0" err="1">
                <a:solidFill>
                  <a:schemeClr val="bg1"/>
                </a:solidFill>
                <a:latin typeface="+mj-lt"/>
              </a:rPr>
              <a:t>Cuộc</a:t>
            </a:r>
            <a:r>
              <a:rPr lang="en-US" sz="2600" dirty="0">
                <a:solidFill>
                  <a:schemeClr val="bg1"/>
                </a:solidFill>
                <a:latin typeface="+mj-lt"/>
              </a:rPr>
              <a:t> </a:t>
            </a:r>
            <a:r>
              <a:rPr lang="en-US" sz="2600" dirty="0" err="1">
                <a:solidFill>
                  <a:schemeClr val="bg1"/>
                </a:solidFill>
                <a:latin typeface="+mj-lt"/>
              </a:rPr>
              <a:t>mổ</a:t>
            </a:r>
            <a:r>
              <a:rPr lang="en-US" sz="2600" dirty="0">
                <a:solidFill>
                  <a:schemeClr val="bg1"/>
                </a:solidFill>
                <a:latin typeface="+mj-lt"/>
              </a:rPr>
              <a:t> </a:t>
            </a:r>
            <a:r>
              <a:rPr lang="en-US" sz="2600" dirty="0" err="1">
                <a:solidFill>
                  <a:schemeClr val="bg1"/>
                </a:solidFill>
                <a:latin typeface="+mj-lt"/>
              </a:rPr>
              <a:t>kéo</a:t>
            </a:r>
            <a:r>
              <a:rPr lang="en-US" sz="2600" dirty="0">
                <a:solidFill>
                  <a:schemeClr val="bg1"/>
                </a:solidFill>
                <a:latin typeface="+mj-lt"/>
              </a:rPr>
              <a:t> </a:t>
            </a:r>
            <a:r>
              <a:rPr lang="en-US" sz="2600" dirty="0" err="1">
                <a:solidFill>
                  <a:schemeClr val="bg1"/>
                </a:solidFill>
                <a:latin typeface="+mj-lt"/>
              </a:rPr>
              <a:t>dài</a:t>
            </a:r>
            <a:r>
              <a:rPr lang="en-US" sz="2600" dirty="0">
                <a:solidFill>
                  <a:schemeClr val="bg1"/>
                </a:solidFill>
                <a:latin typeface="+mj-lt"/>
              </a:rPr>
              <a:t> 5 </a:t>
            </a:r>
            <a:r>
              <a:rPr lang="en-US" sz="2600" dirty="0" err="1">
                <a:solidFill>
                  <a:schemeClr val="bg1"/>
                </a:solidFill>
                <a:latin typeface="+mj-lt"/>
              </a:rPr>
              <a:t>giờ</a:t>
            </a:r>
            <a:r>
              <a:rPr lang="en-US" sz="2600" dirty="0">
                <a:solidFill>
                  <a:schemeClr val="bg1"/>
                </a:solidFill>
                <a:latin typeface="+mj-lt"/>
              </a:rPr>
              <a:t> 30 </a:t>
            </a:r>
            <a:r>
              <a:rPr lang="en-US" sz="2600" dirty="0" err="1">
                <a:solidFill>
                  <a:schemeClr val="bg1"/>
                </a:solidFill>
                <a:latin typeface="+mj-lt"/>
              </a:rPr>
              <a:t>phút</a:t>
            </a:r>
            <a:r>
              <a:rPr lang="en-US" sz="2600" dirty="0">
                <a:solidFill>
                  <a:schemeClr val="bg1"/>
                </a:solidFill>
                <a:latin typeface="+mj-lt"/>
              </a:rPr>
              <a:t>, CVP </a:t>
            </a:r>
            <a:r>
              <a:rPr lang="en-US" sz="2600" dirty="0" err="1">
                <a:solidFill>
                  <a:schemeClr val="bg1"/>
                </a:solidFill>
                <a:latin typeface="+mj-lt"/>
              </a:rPr>
              <a:t>lúc</a:t>
            </a:r>
            <a:r>
              <a:rPr lang="en-US" sz="2600" dirty="0">
                <a:solidFill>
                  <a:schemeClr val="bg1"/>
                </a:solidFill>
                <a:latin typeface="+mj-lt"/>
              </a:rPr>
              <a:t> </a:t>
            </a:r>
            <a:r>
              <a:rPr lang="en-US" sz="2600" dirty="0" err="1" smtClean="0">
                <a:solidFill>
                  <a:schemeClr val="bg1"/>
                </a:solidFill>
                <a:latin typeface="+mj-lt"/>
              </a:rPr>
              <a:t>đầu</a:t>
            </a:r>
            <a:r>
              <a:rPr lang="en-US" sz="2600" dirty="0" smtClean="0">
                <a:solidFill>
                  <a:schemeClr val="bg1"/>
                </a:solidFill>
                <a:latin typeface="+mj-lt"/>
              </a:rPr>
              <a:t> 9mmHg</a:t>
            </a:r>
            <a:r>
              <a:rPr lang="en-US" sz="2600" dirty="0">
                <a:solidFill>
                  <a:schemeClr val="bg1"/>
                </a:solidFill>
                <a:latin typeface="+mj-lt"/>
              </a:rPr>
              <a:t>, </a:t>
            </a:r>
            <a:r>
              <a:rPr lang="en-US" sz="2600" dirty="0" err="1">
                <a:solidFill>
                  <a:schemeClr val="bg1"/>
                </a:solidFill>
                <a:latin typeface="+mj-lt"/>
              </a:rPr>
              <a:t>trong</a:t>
            </a:r>
            <a:r>
              <a:rPr lang="en-US" sz="2600" dirty="0">
                <a:solidFill>
                  <a:schemeClr val="bg1"/>
                </a:solidFill>
                <a:latin typeface="+mj-lt"/>
              </a:rPr>
              <a:t> </a:t>
            </a:r>
            <a:r>
              <a:rPr lang="en-US" sz="2600" dirty="0" err="1">
                <a:solidFill>
                  <a:schemeClr val="bg1"/>
                </a:solidFill>
                <a:latin typeface="+mj-lt"/>
              </a:rPr>
              <a:t>mổ</a:t>
            </a:r>
            <a:r>
              <a:rPr lang="en-US" sz="2600" dirty="0">
                <a:solidFill>
                  <a:schemeClr val="bg1"/>
                </a:solidFill>
                <a:latin typeface="+mj-lt"/>
              </a:rPr>
              <a:t> </a:t>
            </a:r>
            <a:r>
              <a:rPr lang="en-US" sz="2600" dirty="0" smtClean="0">
                <a:solidFill>
                  <a:schemeClr val="bg1"/>
                </a:solidFill>
                <a:latin typeface="+mj-lt"/>
              </a:rPr>
              <a:t>9-15mmHg</a:t>
            </a:r>
            <a:r>
              <a:rPr lang="en-US" sz="2600" dirty="0">
                <a:solidFill>
                  <a:schemeClr val="bg1"/>
                </a:solidFill>
                <a:latin typeface="+mj-lt"/>
              </a:rPr>
              <a:t>, </a:t>
            </a:r>
            <a:r>
              <a:rPr lang="en-US" sz="2600" dirty="0" err="1" smtClean="0">
                <a:solidFill>
                  <a:schemeClr val="bg1"/>
                </a:solidFill>
                <a:latin typeface="+mj-lt"/>
              </a:rPr>
              <a:t>mạch</a:t>
            </a:r>
            <a:r>
              <a:rPr lang="en-US" sz="2600" dirty="0" smtClean="0">
                <a:solidFill>
                  <a:schemeClr val="bg1"/>
                </a:solidFill>
                <a:latin typeface="+mj-lt"/>
              </a:rPr>
              <a:t> </a:t>
            </a:r>
            <a:r>
              <a:rPr lang="en-US" sz="2600" dirty="0">
                <a:solidFill>
                  <a:schemeClr val="bg1"/>
                </a:solidFill>
                <a:latin typeface="+mj-lt"/>
              </a:rPr>
              <a:t>80-120 </a:t>
            </a:r>
            <a:r>
              <a:rPr lang="en-US" sz="2600" dirty="0" err="1">
                <a:solidFill>
                  <a:schemeClr val="bg1"/>
                </a:solidFill>
                <a:latin typeface="+mj-lt"/>
              </a:rPr>
              <a:t>lần</a:t>
            </a:r>
            <a:r>
              <a:rPr lang="en-US" sz="2600" dirty="0">
                <a:solidFill>
                  <a:schemeClr val="bg1"/>
                </a:solidFill>
                <a:latin typeface="+mj-lt"/>
              </a:rPr>
              <a:t>/</a:t>
            </a:r>
            <a:r>
              <a:rPr lang="en-US" sz="2600" dirty="0" err="1">
                <a:solidFill>
                  <a:schemeClr val="bg1"/>
                </a:solidFill>
                <a:latin typeface="+mj-lt"/>
              </a:rPr>
              <a:t>phút</a:t>
            </a:r>
            <a:r>
              <a:rPr lang="en-US" sz="2600" dirty="0">
                <a:solidFill>
                  <a:schemeClr val="bg1"/>
                </a:solidFill>
                <a:latin typeface="+mj-lt"/>
              </a:rPr>
              <a:t>, </a:t>
            </a:r>
            <a:r>
              <a:rPr lang="en-US" sz="2600" dirty="0" smtClean="0">
                <a:solidFill>
                  <a:schemeClr val="bg1"/>
                </a:solidFill>
                <a:latin typeface="+mj-lt"/>
              </a:rPr>
              <a:t>HA</a:t>
            </a:r>
            <a:r>
              <a:rPr lang="en-US" sz="2600" dirty="0">
                <a:solidFill>
                  <a:schemeClr val="bg1"/>
                </a:solidFill>
                <a:latin typeface="+mj-lt"/>
              </a:rPr>
              <a:t> </a:t>
            </a:r>
            <a:r>
              <a:rPr lang="en-US" sz="2600" dirty="0" err="1" smtClean="0">
                <a:solidFill>
                  <a:schemeClr val="bg1"/>
                </a:solidFill>
                <a:latin typeface="+mj-lt"/>
              </a:rPr>
              <a:t>tâm</a:t>
            </a:r>
            <a:r>
              <a:rPr lang="en-US" sz="2600" dirty="0" smtClean="0">
                <a:solidFill>
                  <a:schemeClr val="bg1"/>
                </a:solidFill>
                <a:latin typeface="+mj-lt"/>
              </a:rPr>
              <a:t> </a:t>
            </a:r>
            <a:r>
              <a:rPr lang="en-US" sz="2600" dirty="0" err="1" smtClean="0">
                <a:solidFill>
                  <a:schemeClr val="bg1"/>
                </a:solidFill>
                <a:latin typeface="+mj-lt"/>
              </a:rPr>
              <a:t>thu</a:t>
            </a:r>
            <a:r>
              <a:rPr lang="en-US" sz="2600" dirty="0" smtClean="0">
                <a:solidFill>
                  <a:schemeClr val="bg1"/>
                </a:solidFill>
                <a:latin typeface="+mj-lt"/>
              </a:rPr>
              <a:t> </a:t>
            </a:r>
            <a:r>
              <a:rPr lang="en-US" sz="2600" dirty="0">
                <a:solidFill>
                  <a:schemeClr val="bg1"/>
                </a:solidFill>
                <a:latin typeface="+mj-lt"/>
              </a:rPr>
              <a:t>100-160mmHg, </a:t>
            </a:r>
            <a:r>
              <a:rPr lang="en-US" sz="2600" dirty="0" err="1" smtClean="0">
                <a:solidFill>
                  <a:schemeClr val="bg1"/>
                </a:solidFill>
                <a:latin typeface="+mj-lt"/>
              </a:rPr>
              <a:t>có</a:t>
            </a:r>
            <a:r>
              <a:rPr lang="en-US" sz="2600" dirty="0" smtClean="0">
                <a:solidFill>
                  <a:schemeClr val="bg1"/>
                </a:solidFill>
                <a:latin typeface="+mj-lt"/>
              </a:rPr>
              <a:t> </a:t>
            </a:r>
            <a:r>
              <a:rPr lang="en-US" sz="2600" dirty="0" err="1">
                <a:solidFill>
                  <a:schemeClr val="bg1"/>
                </a:solidFill>
                <a:latin typeface="+mj-lt"/>
              </a:rPr>
              <a:t>dùng</a:t>
            </a:r>
            <a:r>
              <a:rPr lang="en-US" sz="2600" dirty="0">
                <a:solidFill>
                  <a:schemeClr val="bg1"/>
                </a:solidFill>
                <a:latin typeface="+mj-lt"/>
              </a:rPr>
              <a:t> </a:t>
            </a:r>
            <a:r>
              <a:rPr lang="en-US" sz="2600" dirty="0" err="1">
                <a:solidFill>
                  <a:schemeClr val="bg1"/>
                </a:solidFill>
                <a:latin typeface="+mj-lt"/>
              </a:rPr>
              <a:t>Nicardipin</a:t>
            </a:r>
            <a:r>
              <a:rPr lang="en-US" sz="2600" dirty="0">
                <a:solidFill>
                  <a:schemeClr val="bg1"/>
                </a:solidFill>
                <a:latin typeface="+mj-lt"/>
              </a:rPr>
              <a:t> </a:t>
            </a:r>
            <a:r>
              <a:rPr lang="en-US" sz="2600" dirty="0" err="1">
                <a:solidFill>
                  <a:schemeClr val="bg1"/>
                </a:solidFill>
                <a:latin typeface="+mj-lt"/>
              </a:rPr>
              <a:t>để</a:t>
            </a:r>
            <a:r>
              <a:rPr lang="en-US" sz="2600" dirty="0">
                <a:solidFill>
                  <a:schemeClr val="bg1"/>
                </a:solidFill>
                <a:latin typeface="+mj-lt"/>
              </a:rPr>
              <a:t> </a:t>
            </a:r>
            <a:r>
              <a:rPr lang="en-US" sz="2600" dirty="0" err="1">
                <a:solidFill>
                  <a:schemeClr val="bg1"/>
                </a:solidFill>
                <a:latin typeface="+mj-lt"/>
              </a:rPr>
              <a:t>kiểm</a:t>
            </a:r>
            <a:r>
              <a:rPr lang="en-US" sz="2600" dirty="0">
                <a:solidFill>
                  <a:schemeClr val="bg1"/>
                </a:solidFill>
                <a:latin typeface="+mj-lt"/>
              </a:rPr>
              <a:t> </a:t>
            </a:r>
            <a:r>
              <a:rPr lang="en-US" sz="2600" dirty="0" err="1">
                <a:solidFill>
                  <a:schemeClr val="bg1"/>
                </a:solidFill>
                <a:latin typeface="+mj-lt"/>
              </a:rPr>
              <a:t>soát</a:t>
            </a:r>
            <a:r>
              <a:rPr lang="en-US" sz="2600" dirty="0">
                <a:solidFill>
                  <a:schemeClr val="bg1"/>
                </a:solidFill>
                <a:latin typeface="+mj-lt"/>
              </a:rPr>
              <a:t> </a:t>
            </a:r>
            <a:r>
              <a:rPr lang="en-US" sz="2600" dirty="0" smtClean="0">
                <a:solidFill>
                  <a:schemeClr val="bg1"/>
                </a:solidFill>
                <a:latin typeface="+mj-lt"/>
              </a:rPr>
              <a:t>HA. </a:t>
            </a:r>
            <a:r>
              <a:rPr lang="en-US" sz="2600" dirty="0" err="1">
                <a:solidFill>
                  <a:schemeClr val="bg1"/>
                </a:solidFill>
                <a:latin typeface="+mj-lt"/>
              </a:rPr>
              <a:t>Nước</a:t>
            </a:r>
            <a:r>
              <a:rPr lang="en-US" sz="2600" dirty="0">
                <a:solidFill>
                  <a:schemeClr val="bg1"/>
                </a:solidFill>
                <a:latin typeface="+mj-lt"/>
              </a:rPr>
              <a:t> </a:t>
            </a:r>
            <a:r>
              <a:rPr lang="en-US" sz="2600" dirty="0" err="1">
                <a:solidFill>
                  <a:schemeClr val="bg1"/>
                </a:solidFill>
                <a:latin typeface="+mj-lt"/>
              </a:rPr>
              <a:t>tiểu</a:t>
            </a:r>
            <a:r>
              <a:rPr lang="en-US" sz="2600" dirty="0">
                <a:solidFill>
                  <a:schemeClr val="bg1"/>
                </a:solidFill>
                <a:latin typeface="+mj-lt"/>
              </a:rPr>
              <a:t> </a:t>
            </a:r>
            <a:r>
              <a:rPr lang="en-US" sz="2600" dirty="0" err="1" smtClean="0">
                <a:solidFill>
                  <a:schemeClr val="bg1"/>
                </a:solidFill>
                <a:latin typeface="+mj-lt"/>
              </a:rPr>
              <a:t>có</a:t>
            </a:r>
            <a:r>
              <a:rPr lang="en-US" sz="2600" dirty="0" smtClean="0">
                <a:solidFill>
                  <a:schemeClr val="bg1"/>
                </a:solidFill>
                <a:latin typeface="+mj-lt"/>
              </a:rPr>
              <a:t> </a:t>
            </a:r>
            <a:r>
              <a:rPr lang="en-US" sz="2600" dirty="0" err="1" smtClean="0">
                <a:solidFill>
                  <a:schemeClr val="bg1"/>
                </a:solidFill>
                <a:latin typeface="+mj-lt"/>
              </a:rPr>
              <a:t>trong</a:t>
            </a:r>
            <a:r>
              <a:rPr lang="en-US" sz="2600" dirty="0" smtClean="0">
                <a:solidFill>
                  <a:schemeClr val="bg1"/>
                </a:solidFill>
                <a:latin typeface="+mj-lt"/>
              </a:rPr>
              <a:t> </a:t>
            </a:r>
            <a:r>
              <a:rPr lang="en-US" sz="2600" dirty="0" err="1">
                <a:solidFill>
                  <a:schemeClr val="bg1"/>
                </a:solidFill>
                <a:latin typeface="+mj-lt"/>
              </a:rPr>
              <a:t>mổ</a:t>
            </a:r>
            <a:r>
              <a:rPr lang="en-US" sz="2600" dirty="0">
                <a:solidFill>
                  <a:schemeClr val="bg1"/>
                </a:solidFill>
                <a:latin typeface="+mj-lt"/>
              </a:rPr>
              <a:t>. </a:t>
            </a:r>
            <a:r>
              <a:rPr lang="en-US" sz="2600" dirty="0" err="1" smtClean="0">
                <a:solidFill>
                  <a:schemeClr val="bg1"/>
                </a:solidFill>
                <a:latin typeface="+mj-lt"/>
              </a:rPr>
              <a:t>Tiểu</a:t>
            </a:r>
            <a:r>
              <a:rPr lang="en-US" sz="2600" dirty="0" smtClean="0">
                <a:solidFill>
                  <a:schemeClr val="bg1"/>
                </a:solidFill>
                <a:latin typeface="+mj-lt"/>
              </a:rPr>
              <a:t> </a:t>
            </a:r>
            <a:r>
              <a:rPr lang="en-US" sz="2600" dirty="0">
                <a:solidFill>
                  <a:schemeClr val="bg1"/>
                </a:solidFill>
                <a:latin typeface="+mj-lt"/>
              </a:rPr>
              <a:t>2,6 </a:t>
            </a:r>
            <a:r>
              <a:rPr lang="en-US" sz="2600" dirty="0" err="1" smtClean="0">
                <a:solidFill>
                  <a:schemeClr val="bg1"/>
                </a:solidFill>
                <a:latin typeface="+mj-lt"/>
              </a:rPr>
              <a:t>lít</a:t>
            </a:r>
            <a:r>
              <a:rPr lang="en-US" sz="2600" dirty="0">
                <a:solidFill>
                  <a:schemeClr val="bg1"/>
                </a:solidFill>
                <a:latin typeface="+mj-lt"/>
              </a:rPr>
              <a:t> </a:t>
            </a:r>
            <a:r>
              <a:rPr lang="en-US" sz="2600" dirty="0" err="1" smtClean="0">
                <a:solidFill>
                  <a:schemeClr val="bg1"/>
                </a:solidFill>
                <a:latin typeface="+mj-lt"/>
              </a:rPr>
              <a:t>ngày</a:t>
            </a:r>
            <a:r>
              <a:rPr lang="en-US" sz="2600" dirty="0" smtClean="0">
                <a:solidFill>
                  <a:schemeClr val="bg1"/>
                </a:solidFill>
                <a:latin typeface="+mj-lt"/>
              </a:rPr>
              <a:t> </a:t>
            </a:r>
            <a:r>
              <a:rPr lang="vi-VN" sz="2600" dirty="0">
                <a:solidFill>
                  <a:schemeClr val="bg1"/>
                </a:solidFill>
                <a:latin typeface="+mj-lt"/>
              </a:rPr>
              <a:t>đầu</a:t>
            </a:r>
            <a:r>
              <a:rPr lang="en-US" sz="2600" dirty="0" smtClean="0">
                <a:solidFill>
                  <a:schemeClr val="bg1"/>
                </a:solidFill>
                <a:latin typeface="+mj-lt"/>
              </a:rPr>
              <a:t>, </a:t>
            </a:r>
            <a:r>
              <a:rPr lang="en-US" sz="2600" dirty="0" err="1" smtClean="0">
                <a:solidFill>
                  <a:schemeClr val="bg1"/>
                </a:solidFill>
                <a:latin typeface="+mj-lt"/>
              </a:rPr>
              <a:t>đau</a:t>
            </a:r>
            <a:r>
              <a:rPr lang="en-US" sz="2600" dirty="0" smtClean="0">
                <a:solidFill>
                  <a:schemeClr val="bg1"/>
                </a:solidFill>
                <a:latin typeface="+mj-lt"/>
              </a:rPr>
              <a:t> </a:t>
            </a:r>
            <a:r>
              <a:rPr lang="en-US" sz="2600" dirty="0" err="1">
                <a:solidFill>
                  <a:schemeClr val="bg1"/>
                </a:solidFill>
                <a:latin typeface="+mj-lt"/>
              </a:rPr>
              <a:t>bụng</a:t>
            </a:r>
            <a:r>
              <a:rPr lang="en-US" sz="2600" dirty="0">
                <a:solidFill>
                  <a:schemeClr val="bg1"/>
                </a:solidFill>
                <a:latin typeface="+mj-lt"/>
              </a:rPr>
              <a:t>, </a:t>
            </a:r>
            <a:r>
              <a:rPr lang="en-US" sz="2600" dirty="0" err="1">
                <a:solidFill>
                  <a:schemeClr val="bg1"/>
                </a:solidFill>
                <a:latin typeface="+mj-lt"/>
              </a:rPr>
              <a:t>siêu</a:t>
            </a:r>
            <a:r>
              <a:rPr lang="en-US" sz="2600" dirty="0">
                <a:solidFill>
                  <a:schemeClr val="bg1"/>
                </a:solidFill>
                <a:latin typeface="+mj-lt"/>
              </a:rPr>
              <a:t> </a:t>
            </a:r>
            <a:r>
              <a:rPr lang="en-US" sz="2600" dirty="0" err="1">
                <a:solidFill>
                  <a:schemeClr val="bg1"/>
                </a:solidFill>
                <a:latin typeface="+mj-lt"/>
              </a:rPr>
              <a:t>âm</a:t>
            </a:r>
            <a:r>
              <a:rPr lang="en-US" sz="2600" dirty="0">
                <a:solidFill>
                  <a:schemeClr val="bg1"/>
                </a:solidFill>
                <a:latin typeface="+mj-lt"/>
              </a:rPr>
              <a:t> </a:t>
            </a:r>
            <a:r>
              <a:rPr lang="en-US" sz="2600" dirty="0" err="1">
                <a:solidFill>
                  <a:schemeClr val="bg1"/>
                </a:solidFill>
                <a:latin typeface="+mj-lt"/>
              </a:rPr>
              <a:t>có</a:t>
            </a:r>
            <a:r>
              <a:rPr lang="en-US" sz="2600" dirty="0">
                <a:solidFill>
                  <a:schemeClr val="bg1"/>
                </a:solidFill>
                <a:latin typeface="+mj-lt"/>
              </a:rPr>
              <a:t> </a:t>
            </a:r>
            <a:r>
              <a:rPr lang="en-US" sz="2600" dirty="0" err="1">
                <a:solidFill>
                  <a:schemeClr val="bg1"/>
                </a:solidFill>
                <a:latin typeface="+mj-lt"/>
              </a:rPr>
              <a:t>khối</a:t>
            </a:r>
            <a:r>
              <a:rPr lang="en-US" sz="2600" dirty="0">
                <a:solidFill>
                  <a:schemeClr val="bg1"/>
                </a:solidFill>
                <a:latin typeface="+mj-lt"/>
              </a:rPr>
              <a:t> </a:t>
            </a:r>
            <a:r>
              <a:rPr lang="en-US" sz="2600" dirty="0" err="1">
                <a:solidFill>
                  <a:schemeClr val="bg1"/>
                </a:solidFill>
                <a:latin typeface="+mj-lt"/>
              </a:rPr>
              <a:t>máu</a:t>
            </a:r>
            <a:r>
              <a:rPr lang="en-US" sz="2600" dirty="0">
                <a:solidFill>
                  <a:schemeClr val="bg1"/>
                </a:solidFill>
                <a:latin typeface="+mj-lt"/>
              </a:rPr>
              <a:t> </a:t>
            </a:r>
            <a:r>
              <a:rPr lang="en-US" sz="2600" dirty="0" err="1">
                <a:solidFill>
                  <a:schemeClr val="bg1"/>
                </a:solidFill>
                <a:latin typeface="+mj-lt"/>
              </a:rPr>
              <a:t>tụ</a:t>
            </a:r>
            <a:r>
              <a:rPr lang="en-US" sz="2600" dirty="0">
                <a:solidFill>
                  <a:schemeClr val="bg1"/>
                </a:solidFill>
                <a:latin typeface="+mj-lt"/>
              </a:rPr>
              <a:t> </a:t>
            </a:r>
            <a:r>
              <a:rPr lang="en-US" sz="2600" dirty="0" err="1">
                <a:solidFill>
                  <a:schemeClr val="bg1"/>
                </a:solidFill>
                <a:latin typeface="+mj-lt"/>
              </a:rPr>
              <a:t>vùng</a:t>
            </a:r>
            <a:r>
              <a:rPr lang="en-US" sz="2600" dirty="0">
                <a:solidFill>
                  <a:schemeClr val="bg1"/>
                </a:solidFill>
                <a:latin typeface="+mj-lt"/>
              </a:rPr>
              <a:t> </a:t>
            </a:r>
            <a:r>
              <a:rPr lang="en-US" sz="2600" dirty="0" err="1">
                <a:solidFill>
                  <a:schemeClr val="bg1"/>
                </a:solidFill>
                <a:latin typeface="+mj-lt"/>
              </a:rPr>
              <a:t>hố</a:t>
            </a:r>
            <a:r>
              <a:rPr lang="en-US" sz="2600" dirty="0">
                <a:solidFill>
                  <a:schemeClr val="bg1"/>
                </a:solidFill>
                <a:latin typeface="+mj-lt"/>
              </a:rPr>
              <a:t> </a:t>
            </a:r>
            <a:r>
              <a:rPr lang="en-US" sz="2600" dirty="0" err="1">
                <a:solidFill>
                  <a:schemeClr val="bg1"/>
                </a:solidFill>
                <a:latin typeface="+mj-lt"/>
              </a:rPr>
              <a:t>chậu</a:t>
            </a:r>
            <a:r>
              <a:rPr lang="en-US" sz="2600" dirty="0">
                <a:solidFill>
                  <a:schemeClr val="bg1"/>
                </a:solidFill>
                <a:latin typeface="+mj-lt"/>
              </a:rPr>
              <a:t> </a:t>
            </a:r>
            <a:r>
              <a:rPr lang="en-US" sz="2600" dirty="0" err="1">
                <a:solidFill>
                  <a:schemeClr val="bg1"/>
                </a:solidFill>
                <a:latin typeface="+mj-lt"/>
              </a:rPr>
              <a:t>phải</a:t>
            </a:r>
            <a:r>
              <a:rPr lang="en-US" sz="2600" dirty="0">
                <a:solidFill>
                  <a:schemeClr val="bg1"/>
                </a:solidFill>
                <a:latin typeface="+mj-lt"/>
              </a:rPr>
              <a:t>, </a:t>
            </a:r>
            <a:r>
              <a:rPr lang="en-US" sz="2600" dirty="0" err="1">
                <a:solidFill>
                  <a:schemeClr val="bg1"/>
                </a:solidFill>
                <a:latin typeface="+mj-lt"/>
              </a:rPr>
              <a:t>giảm</a:t>
            </a:r>
            <a:r>
              <a:rPr lang="en-US" sz="2600" dirty="0">
                <a:solidFill>
                  <a:schemeClr val="bg1"/>
                </a:solidFill>
                <a:latin typeface="+mj-lt"/>
              </a:rPr>
              <a:t> </a:t>
            </a:r>
            <a:r>
              <a:rPr lang="en-US" sz="2600" dirty="0" err="1">
                <a:solidFill>
                  <a:schemeClr val="bg1"/>
                </a:solidFill>
                <a:latin typeface="+mj-lt"/>
              </a:rPr>
              <a:t>tưới</a:t>
            </a:r>
            <a:r>
              <a:rPr lang="en-US" sz="2600" dirty="0">
                <a:solidFill>
                  <a:schemeClr val="bg1"/>
                </a:solidFill>
                <a:latin typeface="+mj-lt"/>
              </a:rPr>
              <a:t> </a:t>
            </a:r>
            <a:r>
              <a:rPr lang="en-US" sz="2600" dirty="0" err="1">
                <a:solidFill>
                  <a:schemeClr val="bg1"/>
                </a:solidFill>
                <a:latin typeface="+mj-lt"/>
              </a:rPr>
              <a:t>máu</a:t>
            </a:r>
            <a:r>
              <a:rPr lang="en-US" sz="2600" dirty="0">
                <a:solidFill>
                  <a:schemeClr val="bg1"/>
                </a:solidFill>
                <a:latin typeface="+mj-lt"/>
              </a:rPr>
              <a:t> </a:t>
            </a:r>
            <a:r>
              <a:rPr lang="en-US" sz="2600" dirty="0" err="1">
                <a:solidFill>
                  <a:schemeClr val="bg1"/>
                </a:solidFill>
                <a:latin typeface="+mj-lt"/>
              </a:rPr>
              <a:t>thận</a:t>
            </a:r>
            <a:r>
              <a:rPr lang="en-US" sz="2600" dirty="0">
                <a:solidFill>
                  <a:schemeClr val="bg1"/>
                </a:solidFill>
                <a:latin typeface="+mj-lt"/>
              </a:rPr>
              <a:t> </a:t>
            </a:r>
            <a:r>
              <a:rPr lang="en-US" sz="2600" dirty="0" err="1">
                <a:solidFill>
                  <a:schemeClr val="bg1"/>
                </a:solidFill>
                <a:latin typeface="+mj-lt"/>
              </a:rPr>
              <a:t>ghép</a:t>
            </a:r>
            <a:r>
              <a:rPr lang="en-US" sz="2600" dirty="0">
                <a:solidFill>
                  <a:schemeClr val="bg1"/>
                </a:solidFill>
                <a:latin typeface="+mj-lt"/>
              </a:rPr>
              <a:t>. </a:t>
            </a:r>
            <a:r>
              <a:rPr lang="en-US" sz="2600" dirty="0" err="1">
                <a:solidFill>
                  <a:schemeClr val="bg1"/>
                </a:solidFill>
                <a:latin typeface="+mj-lt"/>
              </a:rPr>
              <a:t>Mổ</a:t>
            </a:r>
            <a:r>
              <a:rPr lang="en-US" sz="2600" dirty="0">
                <a:solidFill>
                  <a:schemeClr val="bg1"/>
                </a:solidFill>
                <a:latin typeface="+mj-lt"/>
              </a:rPr>
              <a:t> </a:t>
            </a:r>
            <a:r>
              <a:rPr lang="en-US" sz="2600" dirty="0" err="1">
                <a:solidFill>
                  <a:schemeClr val="bg1"/>
                </a:solidFill>
                <a:latin typeface="+mj-lt"/>
              </a:rPr>
              <a:t>cấp</a:t>
            </a:r>
            <a:r>
              <a:rPr lang="en-US" sz="2600" dirty="0">
                <a:solidFill>
                  <a:schemeClr val="bg1"/>
                </a:solidFill>
                <a:latin typeface="+mj-lt"/>
              </a:rPr>
              <a:t> </a:t>
            </a:r>
            <a:r>
              <a:rPr lang="en-US" sz="2600" dirty="0" err="1">
                <a:solidFill>
                  <a:schemeClr val="bg1"/>
                </a:solidFill>
                <a:latin typeface="+mj-lt"/>
              </a:rPr>
              <a:t>cứu</a:t>
            </a:r>
            <a:r>
              <a:rPr lang="en-US" sz="2600" dirty="0">
                <a:solidFill>
                  <a:schemeClr val="bg1"/>
                </a:solidFill>
                <a:latin typeface="+mj-lt"/>
              </a:rPr>
              <a:t> </a:t>
            </a:r>
            <a:r>
              <a:rPr lang="en-US" sz="2600" dirty="0" err="1">
                <a:solidFill>
                  <a:schemeClr val="bg1"/>
                </a:solidFill>
                <a:latin typeface="+mj-lt"/>
              </a:rPr>
              <a:t>khâu</a:t>
            </a:r>
            <a:r>
              <a:rPr lang="en-US" sz="2600" dirty="0">
                <a:solidFill>
                  <a:schemeClr val="bg1"/>
                </a:solidFill>
                <a:latin typeface="+mj-lt"/>
              </a:rPr>
              <a:t> </a:t>
            </a:r>
            <a:r>
              <a:rPr lang="en-US" sz="2600" dirty="0" err="1">
                <a:solidFill>
                  <a:schemeClr val="bg1"/>
                </a:solidFill>
                <a:latin typeface="+mj-lt"/>
              </a:rPr>
              <a:t>cầm</a:t>
            </a:r>
            <a:r>
              <a:rPr lang="en-US" sz="2600" dirty="0">
                <a:solidFill>
                  <a:schemeClr val="bg1"/>
                </a:solidFill>
                <a:latin typeface="+mj-lt"/>
              </a:rPr>
              <a:t> </a:t>
            </a:r>
            <a:r>
              <a:rPr lang="en-US" sz="2600" dirty="0" err="1">
                <a:solidFill>
                  <a:schemeClr val="bg1"/>
                </a:solidFill>
                <a:latin typeface="+mj-lt"/>
              </a:rPr>
              <a:t>máu</a:t>
            </a:r>
            <a:r>
              <a:rPr lang="en-US" sz="2600" dirty="0">
                <a:solidFill>
                  <a:schemeClr val="bg1"/>
                </a:solidFill>
                <a:latin typeface="+mj-lt"/>
              </a:rPr>
              <a:t>, </a:t>
            </a:r>
            <a:r>
              <a:rPr lang="en-US" sz="2600" dirty="0" err="1" smtClean="0">
                <a:solidFill>
                  <a:schemeClr val="bg1"/>
                </a:solidFill>
                <a:latin typeface="+mj-lt"/>
              </a:rPr>
              <a:t>sau</a:t>
            </a:r>
            <a:r>
              <a:rPr lang="en-US" sz="2600" dirty="0" smtClean="0">
                <a:solidFill>
                  <a:schemeClr val="bg1"/>
                </a:solidFill>
                <a:latin typeface="+mj-lt"/>
              </a:rPr>
              <a:t> </a:t>
            </a:r>
            <a:r>
              <a:rPr lang="vi-VN" sz="2600" dirty="0" smtClean="0">
                <a:solidFill>
                  <a:schemeClr val="bg1"/>
                </a:solidFill>
                <a:latin typeface="+mj-lt"/>
              </a:rPr>
              <a:t>đó</a:t>
            </a:r>
            <a:r>
              <a:rPr lang="en-US" sz="2600" dirty="0" smtClean="0">
                <a:solidFill>
                  <a:schemeClr val="bg1"/>
                </a:solidFill>
                <a:latin typeface="+mj-lt"/>
              </a:rPr>
              <a:t> </a:t>
            </a:r>
            <a:r>
              <a:rPr lang="en-US" sz="2600" dirty="0" err="1" smtClean="0">
                <a:solidFill>
                  <a:schemeClr val="bg1"/>
                </a:solidFill>
                <a:latin typeface="+mj-lt"/>
              </a:rPr>
              <a:t>diễn</a:t>
            </a:r>
            <a:r>
              <a:rPr lang="en-US" sz="2600" dirty="0" smtClean="0">
                <a:solidFill>
                  <a:schemeClr val="bg1"/>
                </a:solidFill>
                <a:latin typeface="+mj-lt"/>
              </a:rPr>
              <a:t> </a:t>
            </a:r>
            <a:r>
              <a:rPr lang="en-US" sz="2600" dirty="0" err="1">
                <a:solidFill>
                  <a:schemeClr val="bg1"/>
                </a:solidFill>
                <a:latin typeface="+mj-lt"/>
              </a:rPr>
              <a:t>tiến</a:t>
            </a:r>
            <a:r>
              <a:rPr lang="en-US" sz="2600" dirty="0">
                <a:solidFill>
                  <a:schemeClr val="bg1"/>
                </a:solidFill>
                <a:latin typeface="+mj-lt"/>
              </a:rPr>
              <a:t> </a:t>
            </a:r>
            <a:r>
              <a:rPr lang="en-US" sz="2600" dirty="0" err="1">
                <a:solidFill>
                  <a:schemeClr val="bg1"/>
                </a:solidFill>
                <a:latin typeface="+mj-lt"/>
              </a:rPr>
              <a:t>lâm</a:t>
            </a:r>
            <a:r>
              <a:rPr lang="en-US" sz="2600" dirty="0">
                <a:solidFill>
                  <a:schemeClr val="bg1"/>
                </a:solidFill>
                <a:latin typeface="+mj-lt"/>
              </a:rPr>
              <a:t> </a:t>
            </a:r>
            <a:r>
              <a:rPr lang="en-US" sz="2600" dirty="0" err="1">
                <a:solidFill>
                  <a:schemeClr val="bg1"/>
                </a:solidFill>
                <a:latin typeface="+mj-lt"/>
              </a:rPr>
              <a:t>sàng</a:t>
            </a:r>
            <a:r>
              <a:rPr lang="en-US" sz="2600" dirty="0">
                <a:solidFill>
                  <a:schemeClr val="bg1"/>
                </a:solidFill>
                <a:latin typeface="+mj-lt"/>
              </a:rPr>
              <a:t> </a:t>
            </a:r>
            <a:r>
              <a:rPr lang="en-US" sz="2600" dirty="0" err="1">
                <a:solidFill>
                  <a:schemeClr val="bg1"/>
                </a:solidFill>
                <a:latin typeface="+mj-lt"/>
              </a:rPr>
              <a:t>ổn</a:t>
            </a:r>
            <a:r>
              <a:rPr lang="en-US" sz="2600" dirty="0">
                <a:solidFill>
                  <a:schemeClr val="bg1"/>
                </a:solidFill>
                <a:latin typeface="+mj-lt"/>
              </a:rPr>
              <a:t> </a:t>
            </a:r>
            <a:r>
              <a:rPr lang="en-US" sz="2600" dirty="0" err="1" smtClean="0">
                <a:solidFill>
                  <a:schemeClr val="bg1"/>
                </a:solidFill>
                <a:latin typeface="+mj-lt"/>
              </a:rPr>
              <a:t>dần</a:t>
            </a:r>
            <a:r>
              <a:rPr lang="en-US" sz="2600" dirty="0" smtClean="0">
                <a:solidFill>
                  <a:schemeClr val="bg1"/>
                </a:solidFill>
                <a:latin typeface="+mj-lt"/>
              </a:rPr>
              <a:t>.</a:t>
            </a:r>
            <a:endParaRPr lang="en-US" sz="2600" dirty="0">
              <a:solidFill>
                <a:schemeClr val="bg1"/>
              </a:solidFill>
              <a:latin typeface="+mj-lt"/>
            </a:endParaRPr>
          </a:p>
        </p:txBody>
      </p:sp>
    </p:spTree>
    <p:extLst>
      <p:ext uri="{BB962C8B-B14F-4D97-AF65-F5344CB8AC3E}">
        <p14:creationId xmlns:p14="http://schemas.microsoft.com/office/powerpoint/2010/main" xmlns="" val="459902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76200" y="1143000"/>
            <a:ext cx="8991600" cy="5257799"/>
          </a:xfrm>
          <a:custGeom>
            <a:avLst/>
            <a:gdLst>
              <a:gd name="connsiteX0" fmla="*/ 0 w 8991600"/>
              <a:gd name="connsiteY0" fmla="*/ 779504 h 4676929"/>
              <a:gd name="connsiteX1" fmla="*/ 779504 w 8991600"/>
              <a:gd name="connsiteY1" fmla="*/ 0 h 4676929"/>
              <a:gd name="connsiteX2" fmla="*/ 8212096 w 8991600"/>
              <a:gd name="connsiteY2" fmla="*/ 0 h 4676929"/>
              <a:gd name="connsiteX3" fmla="*/ 8991600 w 8991600"/>
              <a:gd name="connsiteY3" fmla="*/ 779504 h 4676929"/>
              <a:gd name="connsiteX4" fmla="*/ 8991600 w 8991600"/>
              <a:gd name="connsiteY4" fmla="*/ 3897425 h 4676929"/>
              <a:gd name="connsiteX5" fmla="*/ 8212096 w 8991600"/>
              <a:gd name="connsiteY5" fmla="*/ 4676929 h 4676929"/>
              <a:gd name="connsiteX6" fmla="*/ 779504 w 8991600"/>
              <a:gd name="connsiteY6" fmla="*/ 4676929 h 4676929"/>
              <a:gd name="connsiteX7" fmla="*/ 0 w 8991600"/>
              <a:gd name="connsiteY7" fmla="*/ 3897425 h 4676929"/>
              <a:gd name="connsiteX8" fmla="*/ 0 w 8991600"/>
              <a:gd name="connsiteY8" fmla="*/ 779504 h 467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4676929">
                <a:moveTo>
                  <a:pt x="0" y="779504"/>
                </a:moveTo>
                <a:cubicBezTo>
                  <a:pt x="0" y="348996"/>
                  <a:pt x="348996" y="0"/>
                  <a:pt x="779504" y="0"/>
                </a:cubicBezTo>
                <a:lnTo>
                  <a:pt x="8212096" y="0"/>
                </a:lnTo>
                <a:cubicBezTo>
                  <a:pt x="8642604" y="0"/>
                  <a:pt x="8991600" y="348996"/>
                  <a:pt x="8991600" y="779504"/>
                </a:cubicBezTo>
                <a:lnTo>
                  <a:pt x="8991600" y="3897425"/>
                </a:lnTo>
                <a:cubicBezTo>
                  <a:pt x="8991600" y="4327933"/>
                  <a:pt x="8642604" y="4676929"/>
                  <a:pt x="8212096" y="4676929"/>
                </a:cubicBezTo>
                <a:lnTo>
                  <a:pt x="779504" y="4676929"/>
                </a:lnTo>
                <a:cubicBezTo>
                  <a:pt x="348996" y="4676929"/>
                  <a:pt x="0" y="4327933"/>
                  <a:pt x="0" y="3897425"/>
                </a:cubicBezTo>
                <a:lnTo>
                  <a:pt x="0" y="779504"/>
                </a:lnTo>
                <a:close/>
              </a:path>
            </a:pathLst>
          </a:cu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12129" tIns="312129" rIns="312129" bIns="312129" numCol="1" spcCol="1270" anchor="ctr" anchorCtr="0">
            <a:noAutofit/>
          </a:bodyPr>
          <a:lstStyle/>
          <a:p>
            <a:pPr lvl="0" algn="just" defTabSz="977900">
              <a:lnSpc>
                <a:spcPct val="120000"/>
              </a:lnSpc>
              <a:spcBef>
                <a:spcPct val="0"/>
              </a:spcBef>
              <a:spcAft>
                <a:spcPct val="35000"/>
              </a:spcAft>
            </a:pPr>
            <a:r>
              <a:rPr lang="en-US" sz="2600" b="0" kern="1200" dirty="0" err="1" smtClean="0">
                <a:latin typeface="+mj-lt"/>
              </a:rPr>
              <a:t>Thận</a:t>
            </a:r>
            <a:r>
              <a:rPr lang="en-US" sz="2600" b="0" kern="1200" dirty="0" smtClean="0">
                <a:latin typeface="+mj-lt"/>
              </a:rPr>
              <a:t> </a:t>
            </a:r>
            <a:r>
              <a:rPr lang="en-US" sz="2600" b="0" kern="1200" dirty="0" err="1" smtClean="0">
                <a:latin typeface="+mj-lt"/>
              </a:rPr>
              <a:t>lấy</a:t>
            </a:r>
            <a:r>
              <a:rPr lang="en-US" sz="2600" b="0" kern="1200" dirty="0" smtClean="0">
                <a:latin typeface="+mj-lt"/>
              </a:rPr>
              <a:t> </a:t>
            </a:r>
            <a:r>
              <a:rPr lang="en-US" sz="2600" b="0" kern="1200" dirty="0" err="1" smtClean="0">
                <a:latin typeface="+mj-lt"/>
              </a:rPr>
              <a:t>từ</a:t>
            </a:r>
            <a:r>
              <a:rPr lang="en-US" sz="2600" b="0" kern="1200" dirty="0" smtClean="0">
                <a:latin typeface="+mj-lt"/>
              </a:rPr>
              <a:t> </a:t>
            </a:r>
            <a:r>
              <a:rPr lang="en-US" sz="2600" b="0" kern="1200" dirty="0" err="1" smtClean="0">
                <a:latin typeface="+mj-lt"/>
              </a:rPr>
              <a:t>người</a:t>
            </a:r>
            <a:r>
              <a:rPr lang="en-US" sz="2600" b="0" kern="1200" dirty="0" smtClean="0">
                <a:latin typeface="+mj-lt"/>
              </a:rPr>
              <a:t> </a:t>
            </a:r>
            <a:r>
              <a:rPr lang="en-US" sz="2600" b="0" kern="1200" dirty="0" err="1" smtClean="0">
                <a:latin typeface="+mj-lt"/>
              </a:rPr>
              <a:t>cho</a:t>
            </a:r>
            <a:r>
              <a:rPr lang="en-US" sz="2600" b="0" kern="1200" dirty="0" smtClean="0">
                <a:latin typeface="+mj-lt"/>
              </a:rPr>
              <a:t> </a:t>
            </a:r>
            <a:r>
              <a:rPr lang="en-US" sz="2600" b="0" kern="1200" dirty="0" err="1" smtClean="0">
                <a:latin typeface="+mj-lt"/>
              </a:rPr>
              <a:t>sống</a:t>
            </a:r>
            <a:r>
              <a:rPr lang="en-US" sz="2600" b="0" kern="1200" dirty="0" smtClean="0">
                <a:latin typeface="+mj-lt"/>
              </a:rPr>
              <a:t> hay NCCN </a:t>
            </a:r>
            <a:r>
              <a:rPr lang="en-US" sz="2600" dirty="0" err="1">
                <a:latin typeface="+mj-lt"/>
              </a:rPr>
              <a:t>trước</a:t>
            </a:r>
            <a:r>
              <a:rPr lang="en-US" sz="2600" dirty="0">
                <a:latin typeface="+mj-lt"/>
              </a:rPr>
              <a:t> </a:t>
            </a:r>
            <a:r>
              <a:rPr lang="en-US" sz="2600" dirty="0" err="1">
                <a:latin typeface="+mj-lt"/>
              </a:rPr>
              <a:t>khi</a:t>
            </a:r>
            <a:r>
              <a:rPr lang="en-US" sz="2600" dirty="0">
                <a:latin typeface="+mj-lt"/>
              </a:rPr>
              <a:t> </a:t>
            </a:r>
            <a:r>
              <a:rPr lang="en-US" sz="2600" dirty="0" err="1">
                <a:latin typeface="+mj-lt"/>
              </a:rPr>
              <a:t>lấy</a:t>
            </a:r>
            <a:r>
              <a:rPr lang="en-US" sz="2600" dirty="0">
                <a:latin typeface="+mj-lt"/>
              </a:rPr>
              <a:t> </a:t>
            </a:r>
            <a:r>
              <a:rPr lang="en-US" sz="2600" dirty="0" err="1">
                <a:latin typeface="+mj-lt"/>
              </a:rPr>
              <a:t>thận</a:t>
            </a:r>
            <a:r>
              <a:rPr lang="en-US" sz="2600" dirty="0">
                <a:latin typeface="+mj-lt"/>
              </a:rPr>
              <a:t> </a:t>
            </a:r>
            <a:r>
              <a:rPr lang="en-US" sz="2600" dirty="0" err="1">
                <a:latin typeface="+mj-lt"/>
              </a:rPr>
              <a:t>thường</a:t>
            </a:r>
            <a:r>
              <a:rPr lang="en-US" sz="2600" dirty="0">
                <a:latin typeface="+mj-lt"/>
              </a:rPr>
              <a:t> </a:t>
            </a:r>
            <a:r>
              <a:rPr lang="en-US" sz="2600" dirty="0" err="1" smtClean="0">
                <a:latin typeface="+mj-lt"/>
              </a:rPr>
              <a:t>sử</a:t>
            </a:r>
            <a:r>
              <a:rPr lang="en-US" sz="2600" dirty="0" smtClean="0">
                <a:latin typeface="+mj-lt"/>
              </a:rPr>
              <a:t> </a:t>
            </a:r>
            <a:r>
              <a:rPr lang="en-US" sz="2600" dirty="0" err="1">
                <a:latin typeface="+mj-lt"/>
              </a:rPr>
              <a:t>dụng</a:t>
            </a:r>
            <a:r>
              <a:rPr lang="en-US" sz="2600" dirty="0">
                <a:latin typeface="+mj-lt"/>
              </a:rPr>
              <a:t> </a:t>
            </a:r>
            <a:r>
              <a:rPr lang="en-US" sz="2600" dirty="0" err="1">
                <a:latin typeface="+mj-lt"/>
              </a:rPr>
              <a:t>manitol</a:t>
            </a:r>
            <a:r>
              <a:rPr lang="en-US" sz="2600" dirty="0">
                <a:latin typeface="+mj-lt"/>
              </a:rPr>
              <a:t> </a:t>
            </a:r>
            <a:r>
              <a:rPr lang="en-US" sz="2600" dirty="0" err="1">
                <a:latin typeface="+mj-lt"/>
              </a:rPr>
              <a:t>để</a:t>
            </a:r>
            <a:r>
              <a:rPr lang="en-US" sz="2600" dirty="0">
                <a:latin typeface="+mj-lt"/>
              </a:rPr>
              <a:t> </a:t>
            </a:r>
            <a:r>
              <a:rPr lang="en-US" sz="2600" dirty="0" err="1">
                <a:latin typeface="+mj-lt"/>
              </a:rPr>
              <a:t>bảo</a:t>
            </a:r>
            <a:r>
              <a:rPr lang="en-US" sz="2600" dirty="0">
                <a:latin typeface="+mj-lt"/>
              </a:rPr>
              <a:t> </a:t>
            </a:r>
            <a:r>
              <a:rPr lang="en-US" sz="2600" dirty="0" err="1">
                <a:latin typeface="+mj-lt"/>
              </a:rPr>
              <a:t>vệ</a:t>
            </a:r>
            <a:r>
              <a:rPr lang="en-US" sz="2600" dirty="0">
                <a:latin typeface="+mj-lt"/>
              </a:rPr>
              <a:t> </a:t>
            </a:r>
            <a:r>
              <a:rPr lang="en-US" sz="2600" dirty="0" err="1">
                <a:latin typeface="+mj-lt"/>
              </a:rPr>
              <a:t>thận</a:t>
            </a:r>
            <a:r>
              <a:rPr lang="en-US" sz="2600" dirty="0">
                <a:latin typeface="+mj-lt"/>
              </a:rPr>
              <a:t> </a:t>
            </a:r>
            <a:r>
              <a:rPr lang="en-US" sz="2600" dirty="0" err="1">
                <a:latin typeface="+mj-lt"/>
              </a:rPr>
              <a:t>khỏi</a:t>
            </a:r>
            <a:r>
              <a:rPr lang="en-US" sz="2600" dirty="0">
                <a:latin typeface="+mj-lt"/>
              </a:rPr>
              <a:t> </a:t>
            </a:r>
            <a:r>
              <a:rPr lang="en-US" sz="2600" dirty="0" err="1">
                <a:latin typeface="+mj-lt"/>
              </a:rPr>
              <a:t>bị</a:t>
            </a:r>
            <a:r>
              <a:rPr lang="en-US" sz="2600" dirty="0">
                <a:latin typeface="+mj-lt"/>
              </a:rPr>
              <a:t> </a:t>
            </a:r>
            <a:r>
              <a:rPr lang="en-US" sz="2600" dirty="0" err="1">
                <a:latin typeface="+mj-lt"/>
              </a:rPr>
              <a:t>tổn</a:t>
            </a:r>
            <a:r>
              <a:rPr lang="en-US" sz="2600" dirty="0">
                <a:latin typeface="+mj-lt"/>
              </a:rPr>
              <a:t> </a:t>
            </a:r>
            <a:r>
              <a:rPr lang="en-US" sz="2600" dirty="0" err="1">
                <a:latin typeface="+mj-lt"/>
              </a:rPr>
              <a:t>thương</a:t>
            </a:r>
            <a:r>
              <a:rPr lang="en-US" sz="2600" dirty="0">
                <a:latin typeface="+mj-lt"/>
              </a:rPr>
              <a:t> </a:t>
            </a:r>
            <a:r>
              <a:rPr lang="en-US" sz="2600" dirty="0" err="1">
                <a:latin typeface="+mj-lt"/>
              </a:rPr>
              <a:t>thiếu</a:t>
            </a:r>
            <a:r>
              <a:rPr lang="en-US" sz="2600" dirty="0">
                <a:latin typeface="+mj-lt"/>
              </a:rPr>
              <a:t> </a:t>
            </a:r>
            <a:r>
              <a:rPr lang="en-US" sz="2600" dirty="0" err="1">
                <a:latin typeface="+mj-lt"/>
              </a:rPr>
              <a:t>máu</a:t>
            </a:r>
            <a:r>
              <a:rPr lang="en-US" sz="2600" dirty="0">
                <a:latin typeface="+mj-lt"/>
              </a:rPr>
              <a:t> </a:t>
            </a:r>
            <a:r>
              <a:rPr lang="en-US" sz="2600" dirty="0" err="1">
                <a:latin typeface="+mj-lt"/>
              </a:rPr>
              <a:t>cục</a:t>
            </a:r>
            <a:r>
              <a:rPr lang="en-US" sz="2600" dirty="0">
                <a:latin typeface="+mj-lt"/>
              </a:rPr>
              <a:t> </a:t>
            </a:r>
            <a:r>
              <a:rPr lang="en-US" sz="2600" dirty="0" err="1" smtClean="0">
                <a:latin typeface="+mj-lt"/>
              </a:rPr>
              <a:t>bộ</a:t>
            </a:r>
            <a:r>
              <a:rPr lang="en-US" sz="2600" dirty="0" smtClean="0">
                <a:latin typeface="+mj-lt"/>
              </a:rPr>
              <a:t>, </a:t>
            </a:r>
            <a:r>
              <a:rPr lang="en-US" sz="2600" dirty="0" err="1" smtClean="0">
                <a:latin typeface="+mj-lt"/>
              </a:rPr>
              <a:t>gây</a:t>
            </a:r>
            <a:r>
              <a:rPr lang="en-US" sz="2600" dirty="0" smtClean="0">
                <a:latin typeface="+mj-lt"/>
              </a:rPr>
              <a:t> </a:t>
            </a:r>
            <a:r>
              <a:rPr lang="en-US" sz="2600" dirty="0" err="1">
                <a:latin typeface="+mj-lt"/>
              </a:rPr>
              <a:t>lợi</a:t>
            </a:r>
            <a:r>
              <a:rPr lang="en-US" sz="2600" dirty="0">
                <a:latin typeface="+mj-lt"/>
              </a:rPr>
              <a:t> </a:t>
            </a:r>
            <a:r>
              <a:rPr lang="en-US" sz="2600" dirty="0" err="1">
                <a:latin typeface="+mj-lt"/>
              </a:rPr>
              <a:t>tiểu</a:t>
            </a:r>
            <a:r>
              <a:rPr lang="en-US" sz="2600" dirty="0">
                <a:latin typeface="+mj-lt"/>
              </a:rPr>
              <a:t> </a:t>
            </a:r>
            <a:r>
              <a:rPr lang="en-US" sz="2600" dirty="0" err="1">
                <a:latin typeface="+mj-lt"/>
              </a:rPr>
              <a:t>thẩm</a:t>
            </a:r>
            <a:r>
              <a:rPr lang="en-US" sz="2600" dirty="0">
                <a:latin typeface="+mj-lt"/>
              </a:rPr>
              <a:t> </a:t>
            </a:r>
            <a:r>
              <a:rPr lang="en-US" sz="2600" dirty="0" smtClean="0">
                <a:latin typeface="+mj-lt"/>
              </a:rPr>
              <a:t>thấu</a:t>
            </a:r>
            <a:r>
              <a:rPr lang="en-US" sz="2600" baseline="30000" dirty="0">
                <a:latin typeface="+mj-lt"/>
              </a:rPr>
              <a:t>5</a:t>
            </a:r>
            <a:r>
              <a:rPr lang="en-US" sz="2600" dirty="0" smtClean="0">
                <a:latin typeface="+mj-lt"/>
              </a:rPr>
              <a:t> </a:t>
            </a:r>
            <a:r>
              <a:rPr lang="en-US" sz="2600" dirty="0" err="1" smtClean="0">
                <a:latin typeface="+mj-lt"/>
              </a:rPr>
              <a:t>và</a:t>
            </a:r>
            <a:r>
              <a:rPr lang="en-US" sz="2600" dirty="0" smtClean="0">
                <a:latin typeface="+mj-lt"/>
              </a:rPr>
              <a:t> </a:t>
            </a:r>
            <a:r>
              <a:rPr lang="en-US" sz="2600" b="0" kern="1200" dirty="0" err="1" smtClean="0">
                <a:latin typeface="+mj-lt"/>
              </a:rPr>
              <a:t>thời</a:t>
            </a:r>
            <a:r>
              <a:rPr lang="en-US" sz="2600" b="0" kern="1200" dirty="0" smtClean="0">
                <a:latin typeface="+mj-lt"/>
              </a:rPr>
              <a:t> </a:t>
            </a:r>
            <a:r>
              <a:rPr lang="en-US" sz="2600" b="0" kern="1200" dirty="0" err="1" smtClean="0">
                <a:latin typeface="+mj-lt"/>
              </a:rPr>
              <a:t>gian</a:t>
            </a:r>
            <a:r>
              <a:rPr lang="en-US" sz="2600" b="0" kern="1200" dirty="0" smtClean="0">
                <a:latin typeface="+mj-lt"/>
              </a:rPr>
              <a:t> </a:t>
            </a:r>
            <a:r>
              <a:rPr lang="en-US" sz="2600" b="0" kern="1200" dirty="0" err="1" smtClean="0">
                <a:latin typeface="+mj-lt"/>
              </a:rPr>
              <a:t>thiếu</a:t>
            </a:r>
            <a:r>
              <a:rPr lang="en-US" sz="2600" b="0" kern="1200" dirty="0" smtClean="0">
                <a:latin typeface="+mj-lt"/>
              </a:rPr>
              <a:t> </a:t>
            </a:r>
            <a:r>
              <a:rPr lang="en-US" sz="2600" b="0" kern="1200" dirty="0" err="1" smtClean="0">
                <a:latin typeface="+mj-lt"/>
              </a:rPr>
              <a:t>máu</a:t>
            </a:r>
            <a:r>
              <a:rPr lang="en-US" sz="2600" b="0" kern="1200" dirty="0" smtClean="0">
                <a:latin typeface="+mj-lt"/>
              </a:rPr>
              <a:t> </a:t>
            </a:r>
            <a:r>
              <a:rPr lang="en-US" sz="2600" b="0" kern="1200" dirty="0" err="1" smtClean="0">
                <a:latin typeface="+mj-lt"/>
              </a:rPr>
              <a:t>nóng</a:t>
            </a:r>
            <a:r>
              <a:rPr lang="en-US" sz="2600" b="0" kern="1200" dirty="0" smtClean="0">
                <a:latin typeface="+mj-lt"/>
              </a:rPr>
              <a:t> </a:t>
            </a:r>
            <a:r>
              <a:rPr lang="en-US" sz="2600" b="0" kern="1200" dirty="0" err="1" smtClean="0">
                <a:latin typeface="+mj-lt"/>
              </a:rPr>
              <a:t>thường</a:t>
            </a:r>
            <a:r>
              <a:rPr lang="en-US" sz="2600" b="0" kern="1200" dirty="0" smtClean="0">
                <a:latin typeface="+mj-lt"/>
              </a:rPr>
              <a:t> </a:t>
            </a:r>
            <a:r>
              <a:rPr lang="en-US" sz="2600" b="0" kern="1200" dirty="0" err="1" smtClean="0">
                <a:latin typeface="+mj-lt"/>
              </a:rPr>
              <a:t>chỉ</a:t>
            </a:r>
            <a:r>
              <a:rPr lang="en-US" sz="2600" b="0" kern="1200" dirty="0" smtClean="0">
                <a:latin typeface="+mj-lt"/>
              </a:rPr>
              <a:t> </a:t>
            </a:r>
            <a:r>
              <a:rPr lang="en-US" sz="2600" b="0" kern="1200" dirty="0" err="1" smtClean="0">
                <a:latin typeface="+mj-lt"/>
              </a:rPr>
              <a:t>mất</a:t>
            </a:r>
            <a:r>
              <a:rPr lang="en-US" sz="2600" b="0" kern="1200" dirty="0" smtClean="0">
                <a:latin typeface="+mj-lt"/>
              </a:rPr>
              <a:t> </a:t>
            </a:r>
            <a:r>
              <a:rPr lang="en-US" sz="2600" b="0" kern="1200" dirty="0" err="1" smtClean="0">
                <a:latin typeface="+mj-lt"/>
              </a:rPr>
              <a:t>vài</a:t>
            </a:r>
            <a:r>
              <a:rPr lang="en-US" sz="2600" b="0" kern="1200" dirty="0" smtClean="0">
                <a:latin typeface="+mj-lt"/>
              </a:rPr>
              <a:t> </a:t>
            </a:r>
            <a:r>
              <a:rPr lang="en-US" sz="2600" b="0" kern="1200" dirty="0" err="1" smtClean="0">
                <a:latin typeface="+mj-lt"/>
              </a:rPr>
              <a:t>phút</a:t>
            </a:r>
            <a:r>
              <a:rPr lang="en-US" sz="2600" b="0" kern="1200" dirty="0" smtClean="0">
                <a:latin typeface="+mj-lt"/>
              </a:rPr>
              <a:t>. </a:t>
            </a:r>
            <a:r>
              <a:rPr lang="en-US" sz="2600" b="0" kern="1200" dirty="0" err="1" smtClean="0">
                <a:latin typeface="+mj-lt"/>
              </a:rPr>
              <a:t>Nước</a:t>
            </a:r>
            <a:r>
              <a:rPr lang="en-US" sz="2600" b="0" kern="1200" dirty="0" smtClean="0">
                <a:latin typeface="+mj-lt"/>
              </a:rPr>
              <a:t> </a:t>
            </a:r>
            <a:r>
              <a:rPr lang="en-US" sz="2600" b="0" kern="1200" dirty="0" err="1" smtClean="0">
                <a:latin typeface="+mj-lt"/>
              </a:rPr>
              <a:t>tiểu</a:t>
            </a:r>
            <a:r>
              <a:rPr lang="en-US" sz="2600" dirty="0">
                <a:latin typeface="+mj-lt"/>
              </a:rPr>
              <a:t> </a:t>
            </a:r>
            <a:r>
              <a:rPr lang="en-US" sz="2600" b="0" kern="1200" dirty="0" err="1" smtClean="0">
                <a:latin typeface="+mj-lt"/>
              </a:rPr>
              <a:t>được</a:t>
            </a:r>
            <a:r>
              <a:rPr lang="en-US" sz="2600" b="0" kern="1200" dirty="0" smtClean="0">
                <a:latin typeface="+mj-lt"/>
              </a:rPr>
              <a:t> </a:t>
            </a:r>
            <a:r>
              <a:rPr lang="en-US" sz="2600" b="0" kern="1200" dirty="0" err="1" smtClean="0">
                <a:latin typeface="+mj-lt"/>
              </a:rPr>
              <a:t>nhìn</a:t>
            </a:r>
            <a:r>
              <a:rPr lang="en-US" sz="2600" b="0" kern="1200" dirty="0" smtClean="0">
                <a:latin typeface="+mj-lt"/>
              </a:rPr>
              <a:t> </a:t>
            </a:r>
            <a:r>
              <a:rPr lang="en-US" sz="2600" b="0" kern="1200" dirty="0" err="1" smtClean="0">
                <a:latin typeface="+mj-lt"/>
              </a:rPr>
              <a:t>thấy</a:t>
            </a:r>
            <a:r>
              <a:rPr lang="en-US" sz="2600" b="0" kern="1200" dirty="0" smtClean="0">
                <a:latin typeface="+mj-lt"/>
              </a:rPr>
              <a:t> </a:t>
            </a:r>
            <a:r>
              <a:rPr lang="en-US" sz="2600" b="0" kern="1200" dirty="0" err="1" smtClean="0">
                <a:latin typeface="+mj-lt"/>
              </a:rPr>
              <a:t>ngay</a:t>
            </a:r>
            <a:r>
              <a:rPr lang="en-US" sz="2600" b="0" kern="1200" dirty="0" smtClean="0">
                <a:latin typeface="+mj-lt"/>
              </a:rPr>
              <a:t> </a:t>
            </a:r>
            <a:r>
              <a:rPr lang="en-US" sz="2600" b="0" kern="1200" dirty="0" err="1" smtClean="0">
                <a:latin typeface="+mj-lt"/>
              </a:rPr>
              <a:t>trong</a:t>
            </a:r>
            <a:r>
              <a:rPr lang="en-US" sz="2600" b="0" kern="1200" dirty="0" smtClean="0">
                <a:latin typeface="+mj-lt"/>
              </a:rPr>
              <a:t> </a:t>
            </a:r>
            <a:r>
              <a:rPr lang="en-US" sz="2600" b="0" kern="1200" dirty="0" err="1" smtClean="0">
                <a:latin typeface="+mj-lt"/>
              </a:rPr>
              <a:t>hơn</a:t>
            </a:r>
            <a:r>
              <a:rPr lang="en-US" sz="2600" b="0" kern="1200" dirty="0" smtClean="0">
                <a:latin typeface="+mj-lt"/>
              </a:rPr>
              <a:t> 90% </a:t>
            </a:r>
            <a:r>
              <a:rPr lang="en-US" sz="2600" b="0" kern="1200" dirty="0" err="1" smtClean="0">
                <a:latin typeface="+mj-lt"/>
              </a:rPr>
              <a:t>các</a:t>
            </a:r>
            <a:r>
              <a:rPr lang="en-US" sz="2600" b="0" kern="1200" dirty="0" smtClean="0">
                <a:latin typeface="+mj-lt"/>
              </a:rPr>
              <a:t> </a:t>
            </a:r>
            <a:r>
              <a:rPr lang="en-US" sz="2600" b="0" kern="1200" dirty="0" err="1" smtClean="0">
                <a:latin typeface="+mj-lt"/>
              </a:rPr>
              <a:t>ca</a:t>
            </a:r>
            <a:r>
              <a:rPr lang="en-US" sz="2600" b="0" kern="1200" dirty="0" smtClean="0">
                <a:latin typeface="+mj-lt"/>
              </a:rPr>
              <a:t> </a:t>
            </a:r>
            <a:r>
              <a:rPr lang="en-US" sz="2600" b="0" kern="1200" dirty="0" err="1" smtClean="0">
                <a:latin typeface="+mj-lt"/>
              </a:rPr>
              <a:t>ghép</a:t>
            </a:r>
            <a:r>
              <a:rPr lang="en-US" sz="2600" b="0" kern="1200" dirty="0" smtClean="0">
                <a:latin typeface="+mj-lt"/>
              </a:rPr>
              <a:t> </a:t>
            </a:r>
            <a:r>
              <a:rPr lang="en-US" sz="2600" b="0" kern="1200" dirty="0" err="1" smtClean="0">
                <a:latin typeface="+mj-lt"/>
              </a:rPr>
              <a:t>thận</a:t>
            </a:r>
            <a:r>
              <a:rPr lang="en-US" sz="2600" b="0" kern="1200" dirty="0" smtClean="0">
                <a:latin typeface="+mj-lt"/>
              </a:rPr>
              <a:t> </a:t>
            </a:r>
            <a:r>
              <a:rPr lang="en-US" sz="2600" b="0" kern="1200" dirty="0" err="1" smtClean="0">
                <a:latin typeface="+mj-lt"/>
              </a:rPr>
              <a:t>từ</a:t>
            </a:r>
            <a:r>
              <a:rPr lang="en-US" sz="2600" b="0" kern="1200" dirty="0" smtClean="0">
                <a:latin typeface="+mj-lt"/>
              </a:rPr>
              <a:t> </a:t>
            </a:r>
            <a:r>
              <a:rPr lang="en-US" sz="2600" b="0" kern="1200" dirty="0" err="1" smtClean="0">
                <a:latin typeface="+mj-lt"/>
              </a:rPr>
              <a:t>người</a:t>
            </a:r>
            <a:r>
              <a:rPr lang="en-US" sz="2600" b="0" kern="1200" dirty="0" smtClean="0">
                <a:latin typeface="+mj-lt"/>
              </a:rPr>
              <a:t> </a:t>
            </a:r>
            <a:r>
              <a:rPr lang="en-US" sz="2600" b="0" kern="1200" dirty="0" err="1" smtClean="0">
                <a:latin typeface="+mj-lt"/>
              </a:rPr>
              <a:t>cho</a:t>
            </a:r>
            <a:r>
              <a:rPr lang="en-US" sz="2600" b="0" kern="1200" dirty="0" smtClean="0">
                <a:latin typeface="+mj-lt"/>
              </a:rPr>
              <a:t> </a:t>
            </a:r>
            <a:r>
              <a:rPr lang="en-US" sz="2600" b="0" kern="1200" dirty="0" err="1" smtClean="0">
                <a:latin typeface="+mj-lt"/>
              </a:rPr>
              <a:t>sống</a:t>
            </a:r>
            <a:r>
              <a:rPr lang="en-US" sz="2600" b="0" kern="1200" dirty="0" smtClean="0">
                <a:latin typeface="+mj-lt"/>
              </a:rPr>
              <a:t> </a:t>
            </a:r>
            <a:r>
              <a:rPr lang="en-US" sz="2600" b="0" kern="1200" dirty="0" err="1" smtClean="0">
                <a:latin typeface="+mj-lt"/>
              </a:rPr>
              <a:t>và</a:t>
            </a:r>
            <a:r>
              <a:rPr lang="en-US" sz="2600" b="0" kern="1200" dirty="0" smtClean="0">
                <a:latin typeface="+mj-lt"/>
              </a:rPr>
              <a:t> 40% </a:t>
            </a:r>
            <a:r>
              <a:rPr lang="en-US" sz="2600" b="0" kern="1200" dirty="0" err="1" smtClean="0">
                <a:latin typeface="+mj-lt"/>
              </a:rPr>
              <a:t>đến</a:t>
            </a:r>
            <a:r>
              <a:rPr lang="en-US" sz="2600" b="0" kern="1200" dirty="0" smtClean="0">
                <a:latin typeface="+mj-lt"/>
              </a:rPr>
              <a:t> 70% </a:t>
            </a:r>
            <a:r>
              <a:rPr lang="en-US" sz="2600" b="0" kern="1200" dirty="0" err="1" smtClean="0">
                <a:latin typeface="+mj-lt"/>
              </a:rPr>
              <a:t>các</a:t>
            </a:r>
            <a:r>
              <a:rPr lang="en-US" sz="2600" b="0" kern="1200" dirty="0" smtClean="0">
                <a:latin typeface="+mj-lt"/>
              </a:rPr>
              <a:t> </a:t>
            </a:r>
            <a:r>
              <a:rPr lang="en-US" sz="2600" b="0" kern="1200" dirty="0" err="1" smtClean="0">
                <a:latin typeface="+mj-lt"/>
              </a:rPr>
              <a:t>ca</a:t>
            </a:r>
            <a:r>
              <a:rPr lang="en-US" sz="2600" b="0" kern="1200" dirty="0" smtClean="0">
                <a:latin typeface="+mj-lt"/>
              </a:rPr>
              <a:t> </a:t>
            </a:r>
            <a:r>
              <a:rPr lang="en-US" sz="2600" b="0" kern="1200" dirty="0" err="1" smtClean="0">
                <a:latin typeface="+mj-lt"/>
              </a:rPr>
              <a:t>cấy</a:t>
            </a:r>
            <a:r>
              <a:rPr lang="en-US" sz="2600" b="0" kern="1200" dirty="0" smtClean="0">
                <a:latin typeface="+mj-lt"/>
              </a:rPr>
              <a:t> </a:t>
            </a:r>
            <a:r>
              <a:rPr lang="en-US" sz="2600" b="0" kern="1200" dirty="0" err="1" smtClean="0">
                <a:latin typeface="+mj-lt"/>
              </a:rPr>
              <a:t>ghép</a:t>
            </a:r>
            <a:r>
              <a:rPr lang="en-US" sz="2600" b="0" kern="1200" dirty="0" smtClean="0">
                <a:latin typeface="+mj-lt"/>
              </a:rPr>
              <a:t> </a:t>
            </a:r>
            <a:r>
              <a:rPr lang="en-US" sz="2600" b="0" kern="1200" dirty="0" err="1" smtClean="0">
                <a:latin typeface="+mj-lt"/>
              </a:rPr>
              <a:t>từ</a:t>
            </a:r>
            <a:r>
              <a:rPr lang="en-US" sz="2600" b="0" kern="1200" dirty="0" smtClean="0">
                <a:latin typeface="+mj-lt"/>
              </a:rPr>
              <a:t> </a:t>
            </a:r>
            <a:r>
              <a:rPr lang="en-US" sz="2600" b="0" kern="1200" dirty="0" err="1" smtClean="0">
                <a:latin typeface="+mj-lt"/>
              </a:rPr>
              <a:t>người</a:t>
            </a:r>
            <a:r>
              <a:rPr lang="en-US" sz="2600" b="0" kern="1200" dirty="0" smtClean="0">
                <a:latin typeface="+mj-lt"/>
              </a:rPr>
              <a:t> </a:t>
            </a:r>
            <a:r>
              <a:rPr lang="en-US" sz="2600" b="0" kern="1200" dirty="0" err="1" smtClean="0">
                <a:latin typeface="+mj-lt"/>
              </a:rPr>
              <a:t>cho</a:t>
            </a:r>
            <a:r>
              <a:rPr lang="en-US" sz="2600" b="0" kern="1200" dirty="0" smtClean="0">
                <a:latin typeface="+mj-lt"/>
              </a:rPr>
              <a:t> </a:t>
            </a:r>
            <a:r>
              <a:rPr lang="en-US" sz="2600" b="0" kern="1200" dirty="0" err="1" smtClean="0">
                <a:latin typeface="+mj-lt"/>
              </a:rPr>
              <a:t>đã</a:t>
            </a:r>
            <a:r>
              <a:rPr lang="en-US" sz="2600" b="0" kern="1200" dirty="0" smtClean="0">
                <a:latin typeface="+mj-lt"/>
              </a:rPr>
              <a:t> chết</a:t>
            </a:r>
            <a:r>
              <a:rPr lang="en-US" sz="2600" baseline="30000" dirty="0">
                <a:latin typeface="+mj-lt"/>
              </a:rPr>
              <a:t>8</a:t>
            </a:r>
            <a:r>
              <a:rPr lang="en-US" sz="2600" b="0" kern="1200" dirty="0" smtClean="0">
                <a:latin typeface="+mj-lt"/>
              </a:rPr>
              <a:t>. T</a:t>
            </a:r>
            <a:r>
              <a:rPr lang="nl-NL" sz="2600" b="0" kern="1200" dirty="0" smtClean="0">
                <a:latin typeface="+mj-lt"/>
              </a:rPr>
              <a:t>hận được lấy từ </a:t>
            </a:r>
            <a:r>
              <a:rPr lang="nl-NL" sz="2600" dirty="0" smtClean="0">
                <a:latin typeface="+mj-lt"/>
              </a:rPr>
              <a:t>NCCT </a:t>
            </a:r>
            <a:r>
              <a:rPr lang="nl-NL" sz="2600" b="0" kern="1200" dirty="0" smtClean="0">
                <a:latin typeface="+mj-lt"/>
              </a:rPr>
              <a:t>có thời gian thiếu máu nóng kéo dài,</a:t>
            </a:r>
            <a:r>
              <a:rPr lang="en-US" sz="2600" b="0" kern="1200" dirty="0" smtClean="0">
                <a:latin typeface="+mj-lt"/>
              </a:rPr>
              <a:t> </a:t>
            </a:r>
            <a:r>
              <a:rPr lang="en-US" sz="2600" b="0" kern="1200" dirty="0" err="1" smtClean="0">
                <a:latin typeface="+mj-lt"/>
              </a:rPr>
              <a:t>không</a:t>
            </a:r>
            <a:r>
              <a:rPr lang="en-US" sz="2600" b="0" kern="1200" dirty="0" smtClean="0">
                <a:latin typeface="+mj-lt"/>
              </a:rPr>
              <a:t> </a:t>
            </a:r>
            <a:r>
              <a:rPr lang="en-US" sz="2600" b="0" kern="1200" dirty="0" err="1" smtClean="0">
                <a:latin typeface="+mj-lt"/>
              </a:rPr>
              <a:t>sử</a:t>
            </a:r>
            <a:r>
              <a:rPr lang="en-US" sz="2600" b="0" kern="1200" dirty="0" smtClean="0">
                <a:latin typeface="+mj-lt"/>
              </a:rPr>
              <a:t> </a:t>
            </a:r>
            <a:r>
              <a:rPr lang="en-US" sz="2600" b="0" kern="1200" dirty="0" err="1" smtClean="0">
                <a:latin typeface="+mj-lt"/>
              </a:rPr>
              <a:t>dụng</a:t>
            </a:r>
            <a:r>
              <a:rPr lang="en-US" sz="2600" b="0" kern="1200" dirty="0" smtClean="0">
                <a:latin typeface="+mj-lt"/>
              </a:rPr>
              <a:t> </a:t>
            </a:r>
            <a:r>
              <a:rPr lang="en-US" sz="2600" b="0" kern="1200" dirty="0" err="1" smtClean="0">
                <a:latin typeface="+mj-lt"/>
              </a:rPr>
              <a:t>được</a:t>
            </a:r>
            <a:r>
              <a:rPr lang="en-US" sz="2600" b="0" kern="1200" dirty="0" smtClean="0">
                <a:latin typeface="+mj-lt"/>
              </a:rPr>
              <a:t> </a:t>
            </a:r>
            <a:r>
              <a:rPr lang="en-US" sz="2600" b="0" kern="1200" dirty="0" err="1" smtClean="0">
                <a:latin typeface="+mj-lt"/>
              </a:rPr>
              <a:t>Mannitol</a:t>
            </a:r>
            <a:r>
              <a:rPr lang="en-US" sz="2600" b="0" kern="1200" dirty="0" smtClean="0">
                <a:latin typeface="+mj-lt"/>
              </a:rPr>
              <a:t> </a:t>
            </a:r>
            <a:r>
              <a:rPr lang="en-US" sz="2600" b="0" kern="1200" dirty="0" err="1" smtClean="0">
                <a:latin typeface="+mj-lt"/>
              </a:rPr>
              <a:t>để</a:t>
            </a:r>
            <a:r>
              <a:rPr lang="en-US" sz="2600" b="0" kern="1200" dirty="0" smtClean="0">
                <a:latin typeface="+mj-lt"/>
              </a:rPr>
              <a:t> </a:t>
            </a:r>
            <a:r>
              <a:rPr lang="en-US" sz="2600" b="0" kern="1200" dirty="0" err="1" smtClean="0">
                <a:latin typeface="+mj-lt"/>
              </a:rPr>
              <a:t>bảo</a:t>
            </a:r>
            <a:r>
              <a:rPr lang="en-US" sz="2600" b="0" kern="1200" dirty="0" smtClean="0">
                <a:latin typeface="+mj-lt"/>
              </a:rPr>
              <a:t> </a:t>
            </a:r>
            <a:r>
              <a:rPr lang="en-US" sz="2600" b="0" kern="1200" dirty="0" err="1" smtClean="0">
                <a:latin typeface="+mj-lt"/>
              </a:rPr>
              <a:t>vệ</a:t>
            </a:r>
            <a:r>
              <a:rPr lang="en-US" sz="2600" b="0" kern="1200" dirty="0" smtClean="0">
                <a:latin typeface="+mj-lt"/>
              </a:rPr>
              <a:t> </a:t>
            </a:r>
            <a:r>
              <a:rPr lang="en-US" sz="2600" b="0" kern="1200" dirty="0" err="1" smtClean="0">
                <a:latin typeface="+mj-lt"/>
              </a:rPr>
              <a:t>thận</a:t>
            </a:r>
            <a:r>
              <a:rPr lang="en-US" sz="2600" b="0" kern="1200" dirty="0" smtClean="0">
                <a:latin typeface="+mj-lt"/>
              </a:rPr>
              <a:t> </a:t>
            </a:r>
            <a:r>
              <a:rPr lang="en-US" sz="2600" b="0" kern="1200" dirty="0" err="1" smtClean="0">
                <a:latin typeface="+mj-lt"/>
              </a:rPr>
              <a:t>trước</a:t>
            </a:r>
            <a:r>
              <a:rPr lang="en-US" sz="2600" b="0" kern="1200" dirty="0" smtClean="0">
                <a:latin typeface="+mj-lt"/>
              </a:rPr>
              <a:t> </a:t>
            </a:r>
            <a:r>
              <a:rPr lang="en-US" sz="2600" b="0" kern="1200" dirty="0" err="1" smtClean="0">
                <a:latin typeface="+mj-lt"/>
              </a:rPr>
              <a:t>khi</a:t>
            </a:r>
            <a:r>
              <a:rPr lang="en-US" sz="2600" b="0" kern="1200" dirty="0" smtClean="0">
                <a:latin typeface="+mj-lt"/>
              </a:rPr>
              <a:t> </a:t>
            </a:r>
            <a:r>
              <a:rPr lang="en-US" sz="2600" b="0" kern="1200" dirty="0" err="1" smtClean="0">
                <a:latin typeface="+mj-lt"/>
              </a:rPr>
              <a:t>lấy</a:t>
            </a:r>
            <a:r>
              <a:rPr lang="en-US" sz="2600" b="0" kern="1200" dirty="0" smtClean="0">
                <a:latin typeface="+mj-lt"/>
              </a:rPr>
              <a:t>, </a:t>
            </a:r>
            <a:r>
              <a:rPr lang="nl-NL" sz="2600" b="0" kern="1200" dirty="0" smtClean="0">
                <a:latin typeface="+mj-lt"/>
              </a:rPr>
              <a:t>tỷ lệ </a:t>
            </a:r>
            <a:r>
              <a:rPr lang="en-US" sz="2600" b="0" kern="1200" dirty="0" err="1" smtClean="0">
                <a:latin typeface="+mj-lt"/>
              </a:rPr>
              <a:t>hoại</a:t>
            </a:r>
            <a:r>
              <a:rPr lang="en-US" sz="2600" b="0" kern="1200" dirty="0" smtClean="0">
                <a:latin typeface="+mj-lt"/>
              </a:rPr>
              <a:t> </a:t>
            </a:r>
            <a:r>
              <a:rPr lang="en-US" sz="2600" b="0" kern="1200" dirty="0" err="1" smtClean="0">
                <a:latin typeface="+mj-lt"/>
              </a:rPr>
              <a:t>tử</a:t>
            </a:r>
            <a:r>
              <a:rPr lang="en-US" sz="2600" b="0" kern="1200" dirty="0" smtClean="0">
                <a:latin typeface="+mj-lt"/>
              </a:rPr>
              <a:t> </a:t>
            </a:r>
            <a:r>
              <a:rPr lang="en-US" sz="2600" b="0" kern="1200" dirty="0" err="1" smtClean="0">
                <a:latin typeface="+mj-lt"/>
              </a:rPr>
              <a:t>ống</a:t>
            </a:r>
            <a:r>
              <a:rPr lang="en-US" sz="2600" b="0" kern="1200" dirty="0" smtClean="0">
                <a:latin typeface="+mj-lt"/>
              </a:rPr>
              <a:t> </a:t>
            </a:r>
            <a:r>
              <a:rPr lang="en-US" sz="2600" b="0" kern="1200" dirty="0" err="1" smtClean="0">
                <a:latin typeface="+mj-lt"/>
              </a:rPr>
              <a:t>thận</a:t>
            </a:r>
            <a:r>
              <a:rPr lang="en-US" sz="2600" b="0" kern="1200" dirty="0" smtClean="0">
                <a:latin typeface="+mj-lt"/>
              </a:rPr>
              <a:t> </a:t>
            </a:r>
            <a:r>
              <a:rPr lang="en-US" sz="2600" b="0" kern="1200" dirty="0" err="1" smtClean="0">
                <a:latin typeface="+mj-lt"/>
              </a:rPr>
              <a:t>và</a:t>
            </a:r>
            <a:r>
              <a:rPr lang="en-US" sz="2600" b="0" kern="1200" dirty="0" smtClean="0">
                <a:latin typeface="+mj-lt"/>
              </a:rPr>
              <a:t> THCNTG </a:t>
            </a:r>
            <a:r>
              <a:rPr lang="en-US" sz="2600" b="0" kern="1200" dirty="0" err="1" smtClean="0">
                <a:latin typeface="+mj-lt"/>
              </a:rPr>
              <a:t>cao</a:t>
            </a:r>
            <a:r>
              <a:rPr lang="en-US" sz="2600" b="0" kern="1200" dirty="0" smtClean="0">
                <a:latin typeface="+mj-lt"/>
              </a:rPr>
              <a:t>. </a:t>
            </a:r>
            <a:endParaRPr lang="en-US" sz="2600" kern="1200" dirty="0">
              <a:latin typeface="+mj-lt"/>
            </a:endParaRPr>
          </a:p>
        </p:txBody>
      </p:sp>
      <p:sp>
        <p:nvSpPr>
          <p:cNvPr id="4" name="Title 1"/>
          <p:cNvSpPr>
            <a:spLocks noGrp="1"/>
          </p:cNvSpPr>
          <p:nvPr>
            <p:ph type="title"/>
          </p:nvPr>
        </p:nvSpPr>
        <p:spPr>
          <a:xfrm>
            <a:off x="457200" y="319088"/>
            <a:ext cx="8153400" cy="563562"/>
          </a:xfrm>
        </p:spPr>
        <p:txBody>
          <a:bodyPr/>
          <a:lstStyle/>
          <a:p>
            <a:pPr algn="ctr"/>
            <a:r>
              <a:rPr lang="en-US" dirty="0"/>
              <a:t>BÀN </a:t>
            </a:r>
            <a:r>
              <a:rPr lang="en-US" dirty="0" smtClean="0"/>
              <a:t>LUẬN</a:t>
            </a:r>
            <a:endParaRPr lang="en-US" dirty="0"/>
          </a:p>
        </p:txBody>
      </p:sp>
    </p:spTree>
    <p:extLst>
      <p:ext uri="{BB962C8B-B14F-4D97-AF65-F5344CB8AC3E}">
        <p14:creationId xmlns:p14="http://schemas.microsoft.com/office/powerpoint/2010/main" xmlns="" val="1079504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2788" y="1143000"/>
            <a:ext cx="9018896" cy="5257801"/>
            <a:chOff x="72788" y="1804352"/>
            <a:chExt cx="9018896" cy="4596448"/>
          </a:xfrm>
        </p:grpSpPr>
        <p:sp>
          <p:nvSpPr>
            <p:cNvPr id="13" name="Freeform 12"/>
            <p:cNvSpPr/>
            <p:nvPr/>
          </p:nvSpPr>
          <p:spPr>
            <a:xfrm>
              <a:off x="72788" y="1804352"/>
              <a:ext cx="8991600" cy="937166"/>
            </a:xfrm>
            <a:custGeom>
              <a:avLst/>
              <a:gdLst>
                <a:gd name="connsiteX0" fmla="*/ 0 w 6923532"/>
                <a:gd name="connsiteY0" fmla="*/ 94640 h 946403"/>
                <a:gd name="connsiteX1" fmla="*/ 94640 w 6923532"/>
                <a:gd name="connsiteY1" fmla="*/ 0 h 946403"/>
                <a:gd name="connsiteX2" fmla="*/ 6828892 w 6923532"/>
                <a:gd name="connsiteY2" fmla="*/ 0 h 946403"/>
                <a:gd name="connsiteX3" fmla="*/ 6923532 w 6923532"/>
                <a:gd name="connsiteY3" fmla="*/ 94640 h 946403"/>
                <a:gd name="connsiteX4" fmla="*/ 6923532 w 6923532"/>
                <a:gd name="connsiteY4" fmla="*/ 851763 h 946403"/>
                <a:gd name="connsiteX5" fmla="*/ 6828892 w 6923532"/>
                <a:gd name="connsiteY5" fmla="*/ 946403 h 946403"/>
                <a:gd name="connsiteX6" fmla="*/ 94640 w 6923532"/>
                <a:gd name="connsiteY6" fmla="*/ 946403 h 946403"/>
                <a:gd name="connsiteX7" fmla="*/ 0 w 6923532"/>
                <a:gd name="connsiteY7" fmla="*/ 851763 h 946403"/>
                <a:gd name="connsiteX8" fmla="*/ 0 w 6923532"/>
                <a:gd name="connsiteY8" fmla="*/ 94640 h 94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3532" h="946403">
                  <a:moveTo>
                    <a:pt x="0" y="94640"/>
                  </a:moveTo>
                  <a:cubicBezTo>
                    <a:pt x="0" y="42372"/>
                    <a:pt x="42372" y="0"/>
                    <a:pt x="94640" y="0"/>
                  </a:cubicBezTo>
                  <a:lnTo>
                    <a:pt x="6828892" y="0"/>
                  </a:lnTo>
                  <a:cubicBezTo>
                    <a:pt x="6881160" y="0"/>
                    <a:pt x="6923532" y="42372"/>
                    <a:pt x="6923532" y="94640"/>
                  </a:cubicBezTo>
                  <a:lnTo>
                    <a:pt x="6923532" y="851763"/>
                  </a:lnTo>
                  <a:cubicBezTo>
                    <a:pt x="6923532" y="904031"/>
                    <a:pt x="6881160" y="946403"/>
                    <a:pt x="6828892" y="946403"/>
                  </a:cubicBezTo>
                  <a:lnTo>
                    <a:pt x="94640" y="946403"/>
                  </a:lnTo>
                  <a:cubicBezTo>
                    <a:pt x="42372" y="946403"/>
                    <a:pt x="0" y="904031"/>
                    <a:pt x="0" y="851763"/>
                  </a:cubicBezTo>
                  <a:lnTo>
                    <a:pt x="0" y="9464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059" tIns="81059" rIns="1213239" bIns="81059" numCol="1" spcCol="1270" anchor="ctr" anchorCtr="0">
              <a:noAutofit/>
            </a:bodyPr>
            <a:lstStyle/>
            <a:p>
              <a:pPr lvl="0" algn="l" defTabSz="622300" rtl="0">
                <a:lnSpc>
                  <a:spcPct val="90000"/>
                </a:lnSpc>
                <a:spcBef>
                  <a:spcPct val="0"/>
                </a:spcBef>
                <a:spcAft>
                  <a:spcPct val="35000"/>
                </a:spcAft>
              </a:pPr>
              <a:endParaRPr lang="en-US" sz="2400" kern="1200" dirty="0">
                <a:latin typeface="+mj-lt"/>
              </a:endParaRPr>
            </a:p>
          </p:txBody>
        </p:sp>
        <p:sp>
          <p:nvSpPr>
            <p:cNvPr id="14" name="Freeform 13"/>
            <p:cNvSpPr/>
            <p:nvPr/>
          </p:nvSpPr>
          <p:spPr>
            <a:xfrm>
              <a:off x="76200" y="2789934"/>
              <a:ext cx="8991600" cy="889734"/>
            </a:xfrm>
            <a:custGeom>
              <a:avLst/>
              <a:gdLst>
                <a:gd name="connsiteX0" fmla="*/ 0 w 6923532"/>
                <a:gd name="connsiteY0" fmla="*/ 94640 h 946403"/>
                <a:gd name="connsiteX1" fmla="*/ 94640 w 6923532"/>
                <a:gd name="connsiteY1" fmla="*/ 0 h 946403"/>
                <a:gd name="connsiteX2" fmla="*/ 6828892 w 6923532"/>
                <a:gd name="connsiteY2" fmla="*/ 0 h 946403"/>
                <a:gd name="connsiteX3" fmla="*/ 6923532 w 6923532"/>
                <a:gd name="connsiteY3" fmla="*/ 94640 h 946403"/>
                <a:gd name="connsiteX4" fmla="*/ 6923532 w 6923532"/>
                <a:gd name="connsiteY4" fmla="*/ 851763 h 946403"/>
                <a:gd name="connsiteX5" fmla="*/ 6828892 w 6923532"/>
                <a:gd name="connsiteY5" fmla="*/ 946403 h 946403"/>
                <a:gd name="connsiteX6" fmla="*/ 94640 w 6923532"/>
                <a:gd name="connsiteY6" fmla="*/ 946403 h 946403"/>
                <a:gd name="connsiteX7" fmla="*/ 0 w 6923532"/>
                <a:gd name="connsiteY7" fmla="*/ 851763 h 946403"/>
                <a:gd name="connsiteX8" fmla="*/ 0 w 6923532"/>
                <a:gd name="connsiteY8" fmla="*/ 94640 h 94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3532" h="946403">
                  <a:moveTo>
                    <a:pt x="0" y="94640"/>
                  </a:moveTo>
                  <a:cubicBezTo>
                    <a:pt x="0" y="42372"/>
                    <a:pt x="42372" y="0"/>
                    <a:pt x="94640" y="0"/>
                  </a:cubicBezTo>
                  <a:lnTo>
                    <a:pt x="6828892" y="0"/>
                  </a:lnTo>
                  <a:cubicBezTo>
                    <a:pt x="6881160" y="0"/>
                    <a:pt x="6923532" y="42372"/>
                    <a:pt x="6923532" y="94640"/>
                  </a:cubicBezTo>
                  <a:lnTo>
                    <a:pt x="6923532" y="851763"/>
                  </a:lnTo>
                  <a:cubicBezTo>
                    <a:pt x="6923532" y="904031"/>
                    <a:pt x="6881160" y="946403"/>
                    <a:pt x="6828892" y="946403"/>
                  </a:cubicBezTo>
                  <a:lnTo>
                    <a:pt x="94640" y="946403"/>
                  </a:lnTo>
                  <a:cubicBezTo>
                    <a:pt x="42372" y="946403"/>
                    <a:pt x="0" y="904031"/>
                    <a:pt x="0" y="851763"/>
                  </a:cubicBezTo>
                  <a:lnTo>
                    <a:pt x="0" y="9464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059" tIns="81059" rIns="1213239" bIns="81059" numCol="1" spcCol="1270" anchor="ctr" anchorCtr="0">
              <a:noAutofit/>
            </a:bodyPr>
            <a:lstStyle/>
            <a:p>
              <a:pPr lvl="0" algn="l" defTabSz="622300" rtl="0">
                <a:lnSpc>
                  <a:spcPct val="90000"/>
                </a:lnSpc>
                <a:spcBef>
                  <a:spcPct val="0"/>
                </a:spcBef>
                <a:spcAft>
                  <a:spcPct val="35000"/>
                </a:spcAft>
              </a:pPr>
              <a:endParaRPr lang="en-US" sz="2400" kern="1200" dirty="0" smtClean="0">
                <a:latin typeface="+mj-lt"/>
              </a:endParaRPr>
            </a:p>
          </p:txBody>
        </p:sp>
        <p:sp>
          <p:nvSpPr>
            <p:cNvPr id="15" name="Freeform 14"/>
            <p:cNvSpPr/>
            <p:nvPr/>
          </p:nvSpPr>
          <p:spPr>
            <a:xfrm>
              <a:off x="100084" y="3737724"/>
              <a:ext cx="8991600" cy="2663076"/>
            </a:xfrm>
            <a:custGeom>
              <a:avLst/>
              <a:gdLst>
                <a:gd name="connsiteX0" fmla="*/ 0 w 6923532"/>
                <a:gd name="connsiteY0" fmla="*/ 94640 h 946403"/>
                <a:gd name="connsiteX1" fmla="*/ 94640 w 6923532"/>
                <a:gd name="connsiteY1" fmla="*/ 0 h 946403"/>
                <a:gd name="connsiteX2" fmla="*/ 6828892 w 6923532"/>
                <a:gd name="connsiteY2" fmla="*/ 0 h 946403"/>
                <a:gd name="connsiteX3" fmla="*/ 6923532 w 6923532"/>
                <a:gd name="connsiteY3" fmla="*/ 94640 h 946403"/>
                <a:gd name="connsiteX4" fmla="*/ 6923532 w 6923532"/>
                <a:gd name="connsiteY4" fmla="*/ 851763 h 946403"/>
                <a:gd name="connsiteX5" fmla="*/ 6828892 w 6923532"/>
                <a:gd name="connsiteY5" fmla="*/ 946403 h 946403"/>
                <a:gd name="connsiteX6" fmla="*/ 94640 w 6923532"/>
                <a:gd name="connsiteY6" fmla="*/ 946403 h 946403"/>
                <a:gd name="connsiteX7" fmla="*/ 0 w 6923532"/>
                <a:gd name="connsiteY7" fmla="*/ 851763 h 946403"/>
                <a:gd name="connsiteX8" fmla="*/ 0 w 6923532"/>
                <a:gd name="connsiteY8" fmla="*/ 94640 h 94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3532" h="946403">
                  <a:moveTo>
                    <a:pt x="0" y="94640"/>
                  </a:moveTo>
                  <a:cubicBezTo>
                    <a:pt x="0" y="42372"/>
                    <a:pt x="42372" y="0"/>
                    <a:pt x="94640" y="0"/>
                  </a:cubicBezTo>
                  <a:lnTo>
                    <a:pt x="6828892" y="0"/>
                  </a:lnTo>
                  <a:cubicBezTo>
                    <a:pt x="6881160" y="0"/>
                    <a:pt x="6923532" y="42372"/>
                    <a:pt x="6923532" y="94640"/>
                  </a:cubicBezTo>
                  <a:lnTo>
                    <a:pt x="6923532" y="851763"/>
                  </a:lnTo>
                  <a:cubicBezTo>
                    <a:pt x="6923532" y="904031"/>
                    <a:pt x="6881160" y="946403"/>
                    <a:pt x="6828892" y="946403"/>
                  </a:cubicBezTo>
                  <a:lnTo>
                    <a:pt x="94640" y="946403"/>
                  </a:lnTo>
                  <a:cubicBezTo>
                    <a:pt x="42372" y="946403"/>
                    <a:pt x="0" y="904031"/>
                    <a:pt x="0" y="851763"/>
                  </a:cubicBezTo>
                  <a:lnTo>
                    <a:pt x="0" y="9464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059" tIns="81059" rIns="1213239" bIns="81059" numCol="1" spcCol="1270" anchor="ctr" anchorCtr="0">
              <a:noAutofit/>
            </a:bodyPr>
            <a:lstStyle/>
            <a:p>
              <a:pPr defTabSz="622300">
                <a:lnSpc>
                  <a:spcPct val="90000"/>
                </a:lnSpc>
                <a:spcBef>
                  <a:spcPct val="0"/>
                </a:spcBef>
                <a:spcAft>
                  <a:spcPct val="35000"/>
                </a:spcAft>
              </a:pPr>
              <a:endParaRPr lang="en-US" kern="1200" dirty="0">
                <a:latin typeface="+mj-lt"/>
              </a:endParaRPr>
            </a:p>
          </p:txBody>
        </p:sp>
        <p:sp>
          <p:nvSpPr>
            <p:cNvPr id="17" name="Freeform 16"/>
            <p:cNvSpPr/>
            <p:nvPr/>
          </p:nvSpPr>
          <p:spPr>
            <a:xfrm>
              <a:off x="8305800" y="2490458"/>
              <a:ext cx="615162" cy="615162"/>
            </a:xfrm>
            <a:custGeom>
              <a:avLst/>
              <a:gdLst>
                <a:gd name="connsiteX0" fmla="*/ 0 w 615162"/>
                <a:gd name="connsiteY0" fmla="*/ 338339 h 615162"/>
                <a:gd name="connsiteX1" fmla="*/ 138411 w 615162"/>
                <a:gd name="connsiteY1" fmla="*/ 338339 h 615162"/>
                <a:gd name="connsiteX2" fmla="*/ 138411 w 615162"/>
                <a:gd name="connsiteY2" fmla="*/ 0 h 615162"/>
                <a:gd name="connsiteX3" fmla="*/ 476751 w 615162"/>
                <a:gd name="connsiteY3" fmla="*/ 0 h 615162"/>
                <a:gd name="connsiteX4" fmla="*/ 476751 w 615162"/>
                <a:gd name="connsiteY4" fmla="*/ 338339 h 615162"/>
                <a:gd name="connsiteX5" fmla="*/ 615162 w 615162"/>
                <a:gd name="connsiteY5" fmla="*/ 338339 h 615162"/>
                <a:gd name="connsiteX6" fmla="*/ 307581 w 615162"/>
                <a:gd name="connsiteY6" fmla="*/ 615162 h 615162"/>
                <a:gd name="connsiteX7" fmla="*/ 0 w 615162"/>
                <a:gd name="connsiteY7" fmla="*/ 338339 h 61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162" h="615162">
                  <a:moveTo>
                    <a:pt x="0" y="338339"/>
                  </a:moveTo>
                  <a:lnTo>
                    <a:pt x="138411" y="338339"/>
                  </a:lnTo>
                  <a:lnTo>
                    <a:pt x="138411" y="0"/>
                  </a:lnTo>
                  <a:lnTo>
                    <a:pt x="476751" y="0"/>
                  </a:lnTo>
                  <a:lnTo>
                    <a:pt x="476751" y="338339"/>
                  </a:lnTo>
                  <a:lnTo>
                    <a:pt x="615162" y="338339"/>
                  </a:lnTo>
                  <a:lnTo>
                    <a:pt x="307581" y="615162"/>
                  </a:lnTo>
                  <a:lnTo>
                    <a:pt x="0" y="33833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3971" tIns="35560" rIns="173971" bIns="187813" numCol="1" spcCol="1270" anchor="ctr" anchorCtr="0">
              <a:noAutofit/>
            </a:bodyPr>
            <a:lstStyle/>
            <a:p>
              <a:pPr lvl="0" algn="ctr" defTabSz="1244600">
                <a:lnSpc>
                  <a:spcPct val="90000"/>
                </a:lnSpc>
                <a:spcBef>
                  <a:spcPct val="0"/>
                </a:spcBef>
                <a:spcAft>
                  <a:spcPct val="35000"/>
                </a:spcAft>
              </a:pPr>
              <a:endParaRPr lang="en-US" sz="2400" kern="1200">
                <a:latin typeface="+mj-lt"/>
              </a:endParaRPr>
            </a:p>
          </p:txBody>
        </p:sp>
        <p:sp>
          <p:nvSpPr>
            <p:cNvPr id="18" name="Freeform 17"/>
            <p:cNvSpPr/>
            <p:nvPr/>
          </p:nvSpPr>
          <p:spPr>
            <a:xfrm>
              <a:off x="8333134" y="3533086"/>
              <a:ext cx="615162" cy="615162"/>
            </a:xfrm>
            <a:custGeom>
              <a:avLst/>
              <a:gdLst>
                <a:gd name="connsiteX0" fmla="*/ 0 w 615162"/>
                <a:gd name="connsiteY0" fmla="*/ 338339 h 615162"/>
                <a:gd name="connsiteX1" fmla="*/ 138411 w 615162"/>
                <a:gd name="connsiteY1" fmla="*/ 338339 h 615162"/>
                <a:gd name="connsiteX2" fmla="*/ 138411 w 615162"/>
                <a:gd name="connsiteY2" fmla="*/ 0 h 615162"/>
                <a:gd name="connsiteX3" fmla="*/ 476751 w 615162"/>
                <a:gd name="connsiteY3" fmla="*/ 0 h 615162"/>
                <a:gd name="connsiteX4" fmla="*/ 476751 w 615162"/>
                <a:gd name="connsiteY4" fmla="*/ 338339 h 615162"/>
                <a:gd name="connsiteX5" fmla="*/ 615162 w 615162"/>
                <a:gd name="connsiteY5" fmla="*/ 338339 h 615162"/>
                <a:gd name="connsiteX6" fmla="*/ 307581 w 615162"/>
                <a:gd name="connsiteY6" fmla="*/ 615162 h 615162"/>
                <a:gd name="connsiteX7" fmla="*/ 0 w 615162"/>
                <a:gd name="connsiteY7" fmla="*/ 338339 h 61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162" h="615162">
                  <a:moveTo>
                    <a:pt x="0" y="338339"/>
                  </a:moveTo>
                  <a:lnTo>
                    <a:pt x="138411" y="338339"/>
                  </a:lnTo>
                  <a:lnTo>
                    <a:pt x="138411" y="0"/>
                  </a:lnTo>
                  <a:lnTo>
                    <a:pt x="476751" y="0"/>
                  </a:lnTo>
                  <a:lnTo>
                    <a:pt x="476751" y="338339"/>
                  </a:lnTo>
                  <a:lnTo>
                    <a:pt x="615162" y="338339"/>
                  </a:lnTo>
                  <a:lnTo>
                    <a:pt x="307581" y="615162"/>
                  </a:lnTo>
                  <a:lnTo>
                    <a:pt x="0" y="33833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3971" tIns="35560" rIns="173971" bIns="187813" numCol="1" spcCol="1270" anchor="ctr" anchorCtr="0">
              <a:noAutofit/>
            </a:bodyPr>
            <a:lstStyle/>
            <a:p>
              <a:pPr lvl="0" algn="ctr" defTabSz="1244600">
                <a:lnSpc>
                  <a:spcPct val="90000"/>
                </a:lnSpc>
                <a:spcBef>
                  <a:spcPct val="0"/>
                </a:spcBef>
                <a:spcAft>
                  <a:spcPct val="35000"/>
                </a:spcAft>
              </a:pPr>
              <a:endParaRPr lang="en-US" sz="2400" kern="1200">
                <a:latin typeface="+mj-lt"/>
              </a:endParaRPr>
            </a:p>
          </p:txBody>
        </p:sp>
      </p:grpSp>
      <p:sp>
        <p:nvSpPr>
          <p:cNvPr id="4" name="Title 1"/>
          <p:cNvSpPr>
            <a:spLocks noGrp="1"/>
          </p:cNvSpPr>
          <p:nvPr>
            <p:ph type="title"/>
          </p:nvPr>
        </p:nvSpPr>
        <p:spPr>
          <a:xfrm>
            <a:off x="457200" y="319088"/>
            <a:ext cx="8153400" cy="563562"/>
          </a:xfrm>
        </p:spPr>
        <p:txBody>
          <a:bodyPr/>
          <a:lstStyle/>
          <a:p>
            <a:pPr algn="ctr"/>
            <a:r>
              <a:rPr lang="en-US" sz="3200" kern="1200" dirty="0" smtClean="0"/>
              <a:t>CÁC GIAI ĐOẠN GIẢM TƯỚI MÁU THẬN</a:t>
            </a:r>
            <a:endParaRPr lang="en-US" sz="3200" dirty="0"/>
          </a:p>
        </p:txBody>
      </p:sp>
      <p:sp>
        <p:nvSpPr>
          <p:cNvPr id="21" name="TextBox 20"/>
          <p:cNvSpPr txBox="1"/>
          <p:nvPr/>
        </p:nvSpPr>
        <p:spPr>
          <a:xfrm>
            <a:off x="228600" y="1152706"/>
            <a:ext cx="8205716" cy="1052596"/>
          </a:xfrm>
          <a:prstGeom prst="rect">
            <a:avLst/>
          </a:prstGeom>
          <a:noFill/>
        </p:spPr>
        <p:txBody>
          <a:bodyPr wrap="square" rtlCol="0">
            <a:spAutoFit/>
          </a:bodyPr>
          <a:lstStyle/>
          <a:p>
            <a:pPr lvl="0" defTabSz="622300">
              <a:lnSpc>
                <a:spcPct val="120000"/>
              </a:lnSpc>
              <a:spcBef>
                <a:spcPct val="0"/>
              </a:spcBef>
              <a:spcAft>
                <a:spcPct val="35000"/>
              </a:spcAft>
            </a:pPr>
            <a:r>
              <a:rPr lang="en-US" sz="2600" dirty="0" err="1" smtClean="0">
                <a:solidFill>
                  <a:schemeClr val="bg1"/>
                </a:solidFill>
                <a:latin typeface="+mj-lt"/>
              </a:rPr>
              <a:t>Gđ</a:t>
            </a:r>
            <a:r>
              <a:rPr lang="en-US" sz="2600" dirty="0" smtClean="0">
                <a:solidFill>
                  <a:schemeClr val="bg1"/>
                </a:solidFill>
                <a:latin typeface="+mj-lt"/>
              </a:rPr>
              <a:t> </a:t>
            </a:r>
            <a:r>
              <a:rPr lang="en-US" sz="2600" dirty="0" err="1">
                <a:solidFill>
                  <a:schemeClr val="bg1"/>
                </a:solidFill>
                <a:latin typeface="+mj-lt"/>
              </a:rPr>
              <a:t>hồi</a:t>
            </a:r>
            <a:r>
              <a:rPr lang="en-US" sz="2600" dirty="0">
                <a:solidFill>
                  <a:schemeClr val="bg1"/>
                </a:solidFill>
                <a:latin typeface="+mj-lt"/>
              </a:rPr>
              <a:t> </a:t>
            </a:r>
            <a:r>
              <a:rPr lang="en-US" sz="2600" dirty="0" err="1">
                <a:solidFill>
                  <a:schemeClr val="bg1"/>
                </a:solidFill>
                <a:latin typeface="+mj-lt"/>
              </a:rPr>
              <a:t>sức</a:t>
            </a:r>
            <a:r>
              <a:rPr lang="en-US" sz="2600" dirty="0">
                <a:solidFill>
                  <a:schemeClr val="bg1"/>
                </a:solidFill>
                <a:latin typeface="+mj-lt"/>
              </a:rPr>
              <a:t>: </a:t>
            </a:r>
            <a:r>
              <a:rPr lang="en-US" sz="2600" dirty="0" err="1">
                <a:solidFill>
                  <a:schemeClr val="bg1"/>
                </a:solidFill>
                <a:latin typeface="+mj-lt"/>
              </a:rPr>
              <a:t>thuốc</a:t>
            </a:r>
            <a:r>
              <a:rPr lang="en-US" sz="2600" dirty="0">
                <a:solidFill>
                  <a:schemeClr val="bg1"/>
                </a:solidFill>
                <a:latin typeface="+mj-lt"/>
              </a:rPr>
              <a:t> co </a:t>
            </a:r>
            <a:r>
              <a:rPr lang="en-US" sz="2600" dirty="0" err="1">
                <a:solidFill>
                  <a:schemeClr val="bg1"/>
                </a:solidFill>
                <a:latin typeface="+mj-lt"/>
              </a:rPr>
              <a:t>mạch</a:t>
            </a:r>
            <a:r>
              <a:rPr lang="en-US" sz="2600" dirty="0">
                <a:solidFill>
                  <a:schemeClr val="bg1"/>
                </a:solidFill>
                <a:latin typeface="+mj-lt"/>
              </a:rPr>
              <a:t> </a:t>
            </a:r>
            <a:r>
              <a:rPr lang="en-US" sz="2600" dirty="0" err="1">
                <a:solidFill>
                  <a:schemeClr val="bg1"/>
                </a:solidFill>
                <a:latin typeface="+mj-lt"/>
              </a:rPr>
              <a:t>liều</a:t>
            </a:r>
            <a:r>
              <a:rPr lang="en-US" sz="2600" dirty="0">
                <a:solidFill>
                  <a:schemeClr val="bg1"/>
                </a:solidFill>
                <a:latin typeface="+mj-lt"/>
              </a:rPr>
              <a:t> </a:t>
            </a:r>
            <a:r>
              <a:rPr lang="en-US" sz="2600" dirty="0" err="1">
                <a:solidFill>
                  <a:schemeClr val="bg1"/>
                </a:solidFill>
                <a:latin typeface="+mj-lt"/>
              </a:rPr>
              <a:t>cao</a:t>
            </a:r>
            <a:r>
              <a:rPr lang="en-US" sz="2600" dirty="0">
                <a:solidFill>
                  <a:schemeClr val="bg1"/>
                </a:solidFill>
                <a:latin typeface="+mj-lt"/>
              </a:rPr>
              <a:t> </a:t>
            </a:r>
            <a:r>
              <a:rPr lang="en-US" sz="2600" dirty="0" err="1">
                <a:solidFill>
                  <a:schemeClr val="bg1"/>
                </a:solidFill>
                <a:latin typeface="+mj-lt"/>
              </a:rPr>
              <a:t>từ</a:t>
            </a:r>
            <a:r>
              <a:rPr lang="en-US" sz="2600" dirty="0">
                <a:solidFill>
                  <a:schemeClr val="bg1"/>
                </a:solidFill>
                <a:latin typeface="+mj-lt"/>
              </a:rPr>
              <a:t> </a:t>
            </a:r>
            <a:r>
              <a:rPr lang="en-US" sz="2600" dirty="0" err="1">
                <a:solidFill>
                  <a:schemeClr val="bg1"/>
                </a:solidFill>
                <a:latin typeface="+mj-lt"/>
              </a:rPr>
              <a:t>lúc</a:t>
            </a:r>
            <a:r>
              <a:rPr lang="en-US" sz="2600" dirty="0">
                <a:solidFill>
                  <a:schemeClr val="bg1"/>
                </a:solidFill>
                <a:latin typeface="+mj-lt"/>
              </a:rPr>
              <a:t> </a:t>
            </a:r>
            <a:r>
              <a:rPr lang="en-US" sz="2600" dirty="0" err="1">
                <a:solidFill>
                  <a:schemeClr val="bg1"/>
                </a:solidFill>
                <a:latin typeface="+mj-lt"/>
              </a:rPr>
              <a:t>nhập</a:t>
            </a:r>
            <a:r>
              <a:rPr lang="en-US" sz="2600" dirty="0">
                <a:solidFill>
                  <a:schemeClr val="bg1"/>
                </a:solidFill>
                <a:latin typeface="+mj-lt"/>
              </a:rPr>
              <a:t> </a:t>
            </a:r>
            <a:r>
              <a:rPr lang="en-US" sz="2600" dirty="0" err="1">
                <a:solidFill>
                  <a:schemeClr val="bg1"/>
                </a:solidFill>
                <a:latin typeface="+mj-lt"/>
              </a:rPr>
              <a:t>viện</a:t>
            </a:r>
            <a:r>
              <a:rPr lang="en-US" sz="2600" dirty="0">
                <a:solidFill>
                  <a:schemeClr val="bg1"/>
                </a:solidFill>
                <a:latin typeface="+mj-lt"/>
              </a:rPr>
              <a:t> </a:t>
            </a:r>
            <a:r>
              <a:rPr lang="en-US" sz="2600" dirty="0" err="1">
                <a:solidFill>
                  <a:schemeClr val="bg1"/>
                </a:solidFill>
                <a:latin typeface="+mj-lt"/>
              </a:rPr>
              <a:t>đến</a:t>
            </a:r>
            <a:r>
              <a:rPr lang="en-US" sz="2600" dirty="0">
                <a:solidFill>
                  <a:schemeClr val="bg1"/>
                </a:solidFill>
                <a:latin typeface="+mj-lt"/>
              </a:rPr>
              <a:t> </a:t>
            </a:r>
            <a:r>
              <a:rPr lang="en-US" sz="2600" dirty="0" err="1">
                <a:solidFill>
                  <a:schemeClr val="bg1"/>
                </a:solidFill>
                <a:latin typeface="+mj-lt"/>
              </a:rPr>
              <a:t>lúc</a:t>
            </a:r>
            <a:r>
              <a:rPr lang="en-US" sz="2600" dirty="0">
                <a:solidFill>
                  <a:schemeClr val="bg1"/>
                </a:solidFill>
                <a:latin typeface="+mj-lt"/>
              </a:rPr>
              <a:t> </a:t>
            </a:r>
            <a:r>
              <a:rPr lang="en-US" sz="2600" dirty="0" err="1">
                <a:solidFill>
                  <a:schemeClr val="bg1"/>
                </a:solidFill>
                <a:latin typeface="+mj-lt"/>
              </a:rPr>
              <a:t>tiến</a:t>
            </a:r>
            <a:r>
              <a:rPr lang="en-US" sz="2600" dirty="0">
                <a:solidFill>
                  <a:schemeClr val="bg1"/>
                </a:solidFill>
                <a:latin typeface="+mj-lt"/>
              </a:rPr>
              <a:t> </a:t>
            </a:r>
            <a:r>
              <a:rPr lang="en-US" sz="2600" dirty="0" err="1">
                <a:solidFill>
                  <a:schemeClr val="bg1"/>
                </a:solidFill>
                <a:latin typeface="+mj-lt"/>
              </a:rPr>
              <a:t>hành</a:t>
            </a:r>
            <a:r>
              <a:rPr lang="en-US" sz="2600" dirty="0">
                <a:solidFill>
                  <a:schemeClr val="bg1"/>
                </a:solidFill>
                <a:latin typeface="+mj-lt"/>
              </a:rPr>
              <a:t> </a:t>
            </a:r>
            <a:r>
              <a:rPr lang="en-US" sz="2600" dirty="0" err="1">
                <a:solidFill>
                  <a:schemeClr val="bg1"/>
                </a:solidFill>
                <a:latin typeface="+mj-lt"/>
              </a:rPr>
              <a:t>ngưng</a:t>
            </a:r>
            <a:r>
              <a:rPr lang="en-US" sz="2600" dirty="0">
                <a:solidFill>
                  <a:schemeClr val="bg1"/>
                </a:solidFill>
                <a:latin typeface="+mj-lt"/>
              </a:rPr>
              <a:t> </a:t>
            </a:r>
            <a:r>
              <a:rPr lang="en-US" sz="2600" dirty="0" err="1">
                <a:solidFill>
                  <a:schemeClr val="bg1"/>
                </a:solidFill>
                <a:latin typeface="+mj-lt"/>
              </a:rPr>
              <a:t>hồi</a:t>
            </a:r>
            <a:r>
              <a:rPr lang="en-US" sz="2600" dirty="0">
                <a:solidFill>
                  <a:schemeClr val="bg1"/>
                </a:solidFill>
                <a:latin typeface="+mj-lt"/>
              </a:rPr>
              <a:t> </a:t>
            </a:r>
            <a:r>
              <a:rPr lang="en-US" sz="2600" dirty="0" err="1">
                <a:solidFill>
                  <a:schemeClr val="bg1"/>
                </a:solidFill>
                <a:latin typeface="+mj-lt"/>
              </a:rPr>
              <a:t>sức</a:t>
            </a:r>
            <a:r>
              <a:rPr lang="en-US" sz="2600" dirty="0">
                <a:solidFill>
                  <a:schemeClr val="bg1"/>
                </a:solidFill>
                <a:latin typeface="+mj-lt"/>
              </a:rPr>
              <a:t> </a:t>
            </a:r>
            <a:r>
              <a:rPr lang="en-US" sz="2600" dirty="0" smtClean="0">
                <a:solidFill>
                  <a:schemeClr val="bg1"/>
                </a:solidFill>
                <a:latin typeface="+mj-lt"/>
              </a:rPr>
              <a:t>HHTH </a:t>
            </a:r>
            <a:endParaRPr lang="en-US" sz="2600" dirty="0">
              <a:solidFill>
                <a:schemeClr val="bg1"/>
              </a:solidFill>
              <a:latin typeface="+mj-lt"/>
            </a:endParaRPr>
          </a:p>
        </p:txBody>
      </p:sp>
      <p:sp>
        <p:nvSpPr>
          <p:cNvPr id="22" name="TextBox 21"/>
          <p:cNvSpPr txBox="1"/>
          <p:nvPr/>
        </p:nvSpPr>
        <p:spPr>
          <a:xfrm>
            <a:off x="234855" y="2279662"/>
            <a:ext cx="8098280" cy="1052596"/>
          </a:xfrm>
          <a:prstGeom prst="rect">
            <a:avLst/>
          </a:prstGeom>
          <a:noFill/>
        </p:spPr>
        <p:txBody>
          <a:bodyPr wrap="square" rtlCol="0">
            <a:spAutoFit/>
          </a:bodyPr>
          <a:lstStyle/>
          <a:p>
            <a:pPr lvl="0" defTabSz="622300">
              <a:lnSpc>
                <a:spcPct val="120000"/>
              </a:lnSpc>
              <a:spcBef>
                <a:spcPct val="0"/>
              </a:spcBef>
              <a:spcAft>
                <a:spcPct val="35000"/>
              </a:spcAft>
            </a:pPr>
            <a:r>
              <a:rPr lang="en-US" sz="2600" dirty="0" err="1" smtClean="0">
                <a:solidFill>
                  <a:schemeClr val="bg1"/>
                </a:solidFill>
                <a:latin typeface="+mj-lt"/>
              </a:rPr>
              <a:t>Gđ</a:t>
            </a:r>
            <a:r>
              <a:rPr lang="en-US" sz="2600" dirty="0" smtClean="0">
                <a:solidFill>
                  <a:schemeClr val="bg1"/>
                </a:solidFill>
                <a:latin typeface="+mj-lt"/>
              </a:rPr>
              <a:t> </a:t>
            </a:r>
            <a:r>
              <a:rPr lang="en-US" sz="2600" dirty="0" err="1">
                <a:solidFill>
                  <a:schemeClr val="bg1"/>
                </a:solidFill>
                <a:latin typeface="+mj-lt"/>
              </a:rPr>
              <a:t>từ</a:t>
            </a:r>
            <a:r>
              <a:rPr lang="en-US" sz="2600" dirty="0">
                <a:solidFill>
                  <a:schemeClr val="bg1"/>
                </a:solidFill>
                <a:latin typeface="+mj-lt"/>
              </a:rPr>
              <a:t> </a:t>
            </a:r>
            <a:r>
              <a:rPr lang="en-US" sz="2600" dirty="0" err="1">
                <a:solidFill>
                  <a:schemeClr val="bg1"/>
                </a:solidFill>
                <a:latin typeface="+mj-lt"/>
              </a:rPr>
              <a:t>lúc</a:t>
            </a:r>
            <a:r>
              <a:rPr lang="en-US" sz="2600" dirty="0">
                <a:solidFill>
                  <a:schemeClr val="bg1"/>
                </a:solidFill>
                <a:latin typeface="+mj-lt"/>
              </a:rPr>
              <a:t> </a:t>
            </a:r>
            <a:r>
              <a:rPr lang="en-US" sz="2600" dirty="0" err="1">
                <a:solidFill>
                  <a:schemeClr val="bg1"/>
                </a:solidFill>
                <a:latin typeface="+mj-lt"/>
              </a:rPr>
              <a:t>tiến</a:t>
            </a:r>
            <a:r>
              <a:rPr lang="en-US" sz="2600" dirty="0">
                <a:solidFill>
                  <a:schemeClr val="bg1"/>
                </a:solidFill>
                <a:latin typeface="+mj-lt"/>
              </a:rPr>
              <a:t> </a:t>
            </a:r>
            <a:r>
              <a:rPr lang="en-US" sz="2600" dirty="0" err="1">
                <a:solidFill>
                  <a:schemeClr val="bg1"/>
                </a:solidFill>
                <a:latin typeface="+mj-lt"/>
              </a:rPr>
              <a:t>hành</a:t>
            </a:r>
            <a:r>
              <a:rPr lang="en-US" sz="2600" dirty="0">
                <a:solidFill>
                  <a:schemeClr val="bg1"/>
                </a:solidFill>
                <a:latin typeface="+mj-lt"/>
              </a:rPr>
              <a:t> </a:t>
            </a:r>
            <a:r>
              <a:rPr lang="en-US" sz="2600" dirty="0" err="1">
                <a:solidFill>
                  <a:schemeClr val="bg1"/>
                </a:solidFill>
                <a:latin typeface="+mj-lt"/>
              </a:rPr>
              <a:t>ngưng</a:t>
            </a:r>
            <a:r>
              <a:rPr lang="en-US" sz="2600" dirty="0">
                <a:solidFill>
                  <a:schemeClr val="bg1"/>
                </a:solidFill>
                <a:latin typeface="+mj-lt"/>
              </a:rPr>
              <a:t> </a:t>
            </a:r>
            <a:r>
              <a:rPr lang="en-US" sz="2600" dirty="0" err="1">
                <a:solidFill>
                  <a:schemeClr val="bg1"/>
                </a:solidFill>
                <a:latin typeface="+mj-lt"/>
              </a:rPr>
              <a:t>hồi</a:t>
            </a:r>
            <a:r>
              <a:rPr lang="en-US" sz="2600" dirty="0">
                <a:solidFill>
                  <a:schemeClr val="bg1"/>
                </a:solidFill>
                <a:latin typeface="+mj-lt"/>
              </a:rPr>
              <a:t> </a:t>
            </a:r>
            <a:r>
              <a:rPr lang="en-US" sz="2600" dirty="0" err="1">
                <a:solidFill>
                  <a:schemeClr val="bg1"/>
                </a:solidFill>
                <a:latin typeface="+mj-lt"/>
              </a:rPr>
              <a:t>sức</a:t>
            </a:r>
            <a:r>
              <a:rPr lang="en-US" sz="2600" dirty="0">
                <a:solidFill>
                  <a:schemeClr val="bg1"/>
                </a:solidFill>
                <a:latin typeface="+mj-lt"/>
              </a:rPr>
              <a:t> HHTH </a:t>
            </a:r>
            <a:r>
              <a:rPr lang="en-US" sz="2600" dirty="0" err="1">
                <a:solidFill>
                  <a:schemeClr val="bg1"/>
                </a:solidFill>
                <a:latin typeface="+mj-lt"/>
              </a:rPr>
              <a:t>đến</a:t>
            </a:r>
            <a:r>
              <a:rPr lang="en-US" sz="2600" dirty="0">
                <a:solidFill>
                  <a:schemeClr val="bg1"/>
                </a:solidFill>
                <a:latin typeface="+mj-lt"/>
              </a:rPr>
              <a:t> </a:t>
            </a:r>
            <a:r>
              <a:rPr lang="en-US" sz="2600" dirty="0" err="1">
                <a:solidFill>
                  <a:schemeClr val="bg1"/>
                </a:solidFill>
                <a:latin typeface="+mj-lt"/>
              </a:rPr>
              <a:t>lúc</a:t>
            </a:r>
            <a:r>
              <a:rPr lang="en-US" sz="2600" dirty="0">
                <a:solidFill>
                  <a:schemeClr val="bg1"/>
                </a:solidFill>
                <a:latin typeface="+mj-lt"/>
              </a:rPr>
              <a:t> </a:t>
            </a:r>
            <a:r>
              <a:rPr lang="en-US" sz="2600" dirty="0" err="1">
                <a:solidFill>
                  <a:schemeClr val="bg1"/>
                </a:solidFill>
                <a:latin typeface="+mj-lt"/>
              </a:rPr>
              <a:t>ngưng</a:t>
            </a:r>
            <a:r>
              <a:rPr lang="en-US" sz="2600" dirty="0">
                <a:solidFill>
                  <a:schemeClr val="bg1"/>
                </a:solidFill>
                <a:latin typeface="+mj-lt"/>
              </a:rPr>
              <a:t> </a:t>
            </a:r>
            <a:r>
              <a:rPr lang="en-US" sz="2600" dirty="0" err="1">
                <a:solidFill>
                  <a:schemeClr val="bg1"/>
                </a:solidFill>
                <a:latin typeface="+mj-lt"/>
              </a:rPr>
              <a:t>tim.</a:t>
            </a:r>
            <a:r>
              <a:rPr lang="en-US" sz="2600" dirty="0">
                <a:solidFill>
                  <a:schemeClr val="bg1"/>
                </a:solidFill>
                <a:latin typeface="+mj-lt"/>
              </a:rPr>
              <a:t> </a:t>
            </a:r>
          </a:p>
        </p:txBody>
      </p:sp>
      <p:sp>
        <p:nvSpPr>
          <p:cNvPr id="23" name="TextBox 22"/>
          <p:cNvSpPr txBox="1"/>
          <p:nvPr/>
        </p:nvSpPr>
        <p:spPr>
          <a:xfrm>
            <a:off x="234855" y="3485125"/>
            <a:ext cx="8378526" cy="2492990"/>
          </a:xfrm>
          <a:prstGeom prst="rect">
            <a:avLst/>
          </a:prstGeom>
          <a:noFill/>
        </p:spPr>
        <p:txBody>
          <a:bodyPr wrap="square" rtlCol="0">
            <a:spAutoFit/>
          </a:bodyPr>
          <a:lstStyle/>
          <a:p>
            <a:pPr defTabSz="622300">
              <a:lnSpc>
                <a:spcPct val="120000"/>
              </a:lnSpc>
              <a:spcBef>
                <a:spcPct val="0"/>
              </a:spcBef>
              <a:spcAft>
                <a:spcPct val="35000"/>
              </a:spcAft>
            </a:pPr>
            <a:r>
              <a:rPr lang="en-US" sz="2600" dirty="0" err="1" smtClean="0">
                <a:solidFill>
                  <a:schemeClr val="bg1"/>
                </a:solidFill>
                <a:latin typeface="+mj-lt"/>
              </a:rPr>
              <a:t>Gđ</a:t>
            </a:r>
            <a:r>
              <a:rPr lang="en-US" sz="2600" dirty="0" smtClean="0">
                <a:solidFill>
                  <a:schemeClr val="bg1"/>
                </a:solidFill>
                <a:latin typeface="+mj-lt"/>
              </a:rPr>
              <a:t> </a:t>
            </a:r>
            <a:r>
              <a:rPr lang="en-US" sz="2600" dirty="0" err="1" smtClean="0">
                <a:solidFill>
                  <a:schemeClr val="bg1"/>
                </a:solidFill>
                <a:latin typeface="+mj-lt"/>
              </a:rPr>
              <a:t>từ</a:t>
            </a:r>
            <a:r>
              <a:rPr lang="en-US" sz="2600" dirty="0" smtClean="0">
                <a:solidFill>
                  <a:schemeClr val="bg1"/>
                </a:solidFill>
                <a:latin typeface="+mj-lt"/>
              </a:rPr>
              <a:t> </a:t>
            </a:r>
            <a:r>
              <a:rPr lang="en-US" sz="2600" dirty="0" err="1">
                <a:solidFill>
                  <a:schemeClr val="bg1"/>
                </a:solidFill>
                <a:latin typeface="+mj-lt"/>
              </a:rPr>
              <a:t>lúc</a:t>
            </a:r>
            <a:r>
              <a:rPr lang="en-US" sz="2600" dirty="0">
                <a:solidFill>
                  <a:schemeClr val="bg1"/>
                </a:solidFill>
                <a:latin typeface="+mj-lt"/>
              </a:rPr>
              <a:t> </a:t>
            </a:r>
            <a:r>
              <a:rPr lang="en-US" sz="2600" dirty="0" err="1">
                <a:solidFill>
                  <a:schemeClr val="bg1"/>
                </a:solidFill>
                <a:latin typeface="+mj-lt"/>
              </a:rPr>
              <a:t>ngưng</a:t>
            </a:r>
            <a:r>
              <a:rPr lang="en-US" sz="2600" dirty="0">
                <a:solidFill>
                  <a:schemeClr val="bg1"/>
                </a:solidFill>
                <a:latin typeface="+mj-lt"/>
              </a:rPr>
              <a:t> </a:t>
            </a:r>
            <a:r>
              <a:rPr lang="en-US" sz="2600" dirty="0" err="1">
                <a:solidFill>
                  <a:schemeClr val="bg1"/>
                </a:solidFill>
                <a:latin typeface="+mj-lt"/>
              </a:rPr>
              <a:t>tim</a:t>
            </a:r>
            <a:r>
              <a:rPr lang="en-US" sz="2600" dirty="0">
                <a:solidFill>
                  <a:schemeClr val="bg1"/>
                </a:solidFill>
                <a:latin typeface="+mj-lt"/>
              </a:rPr>
              <a:t> </a:t>
            </a:r>
            <a:r>
              <a:rPr lang="en-US" sz="2600" dirty="0" err="1">
                <a:solidFill>
                  <a:schemeClr val="bg1"/>
                </a:solidFill>
                <a:latin typeface="+mj-lt"/>
              </a:rPr>
              <a:t>đến</a:t>
            </a:r>
            <a:r>
              <a:rPr lang="en-US" sz="2600" dirty="0">
                <a:solidFill>
                  <a:schemeClr val="bg1"/>
                </a:solidFill>
                <a:latin typeface="+mj-lt"/>
              </a:rPr>
              <a:t> </a:t>
            </a:r>
            <a:r>
              <a:rPr lang="en-US" sz="2600" dirty="0" err="1">
                <a:solidFill>
                  <a:schemeClr val="bg1"/>
                </a:solidFill>
                <a:latin typeface="+mj-lt"/>
              </a:rPr>
              <a:t>khi</a:t>
            </a:r>
            <a:r>
              <a:rPr lang="en-US" sz="2600" dirty="0">
                <a:solidFill>
                  <a:schemeClr val="bg1"/>
                </a:solidFill>
                <a:latin typeface="+mj-lt"/>
              </a:rPr>
              <a:t> t</a:t>
            </a:r>
            <a:r>
              <a:rPr lang="vi-VN" sz="2600" dirty="0">
                <a:solidFill>
                  <a:schemeClr val="bg1"/>
                </a:solidFill>
                <a:latin typeface="+mj-lt"/>
              </a:rPr>
              <a:t>ưới</a:t>
            </a:r>
            <a:r>
              <a:rPr lang="en-US" sz="2600" dirty="0">
                <a:solidFill>
                  <a:schemeClr val="bg1"/>
                </a:solidFill>
                <a:latin typeface="+mj-lt"/>
              </a:rPr>
              <a:t> </a:t>
            </a:r>
            <a:r>
              <a:rPr lang="en-US" sz="2600" dirty="0" err="1">
                <a:solidFill>
                  <a:schemeClr val="bg1"/>
                </a:solidFill>
                <a:latin typeface="+mj-lt"/>
              </a:rPr>
              <a:t>rửa</a:t>
            </a:r>
            <a:r>
              <a:rPr lang="en-US" sz="2600" dirty="0">
                <a:solidFill>
                  <a:schemeClr val="bg1"/>
                </a:solidFill>
                <a:latin typeface="+mj-lt"/>
              </a:rPr>
              <a:t> </a:t>
            </a:r>
            <a:r>
              <a:rPr lang="en-US" sz="2600" dirty="0" err="1" smtClean="0">
                <a:solidFill>
                  <a:schemeClr val="bg1"/>
                </a:solidFill>
                <a:latin typeface="+mj-lt"/>
              </a:rPr>
              <a:t>thận</a:t>
            </a:r>
            <a:r>
              <a:rPr lang="en-US" sz="2600" dirty="0" smtClean="0">
                <a:solidFill>
                  <a:schemeClr val="bg1"/>
                </a:solidFill>
                <a:latin typeface="+mj-lt"/>
              </a:rPr>
              <a:t>. </a:t>
            </a:r>
            <a:r>
              <a:rPr lang="en-US" sz="2600" dirty="0" err="1" smtClean="0">
                <a:solidFill>
                  <a:schemeClr val="bg1"/>
                </a:solidFill>
                <a:latin typeface="+mj-lt"/>
              </a:rPr>
              <a:t>Gđ</a:t>
            </a:r>
            <a:r>
              <a:rPr lang="en-US" sz="2600" dirty="0" smtClean="0">
                <a:solidFill>
                  <a:schemeClr val="bg1"/>
                </a:solidFill>
                <a:latin typeface="+mj-lt"/>
              </a:rPr>
              <a:t> </a:t>
            </a:r>
            <a:r>
              <a:rPr lang="en-US" sz="2600" dirty="0" err="1" smtClean="0">
                <a:solidFill>
                  <a:schemeClr val="bg1"/>
                </a:solidFill>
                <a:latin typeface="+mj-lt"/>
              </a:rPr>
              <a:t>này</a:t>
            </a:r>
            <a:r>
              <a:rPr lang="en-US" sz="2600" dirty="0" smtClean="0">
                <a:solidFill>
                  <a:schemeClr val="bg1"/>
                </a:solidFill>
                <a:latin typeface="+mj-lt"/>
              </a:rPr>
              <a:t> </a:t>
            </a:r>
            <a:r>
              <a:rPr lang="en-US" sz="2600" dirty="0" err="1">
                <a:solidFill>
                  <a:schemeClr val="bg1"/>
                </a:solidFill>
                <a:latin typeface="+mj-lt"/>
              </a:rPr>
              <a:t>ảnh</a:t>
            </a:r>
            <a:r>
              <a:rPr lang="en-US" sz="2600" dirty="0">
                <a:solidFill>
                  <a:schemeClr val="bg1"/>
                </a:solidFill>
                <a:latin typeface="+mj-lt"/>
              </a:rPr>
              <a:t> </a:t>
            </a:r>
            <a:r>
              <a:rPr lang="en-US" sz="2600" dirty="0" err="1">
                <a:solidFill>
                  <a:schemeClr val="bg1"/>
                </a:solidFill>
                <a:latin typeface="+mj-lt"/>
              </a:rPr>
              <a:t>hưởng</a:t>
            </a:r>
            <a:r>
              <a:rPr lang="en-US" sz="2600" dirty="0">
                <a:solidFill>
                  <a:schemeClr val="bg1"/>
                </a:solidFill>
                <a:latin typeface="+mj-lt"/>
              </a:rPr>
              <a:t> </a:t>
            </a:r>
            <a:r>
              <a:rPr lang="en-US" sz="2600" dirty="0" err="1">
                <a:solidFill>
                  <a:schemeClr val="bg1"/>
                </a:solidFill>
                <a:latin typeface="+mj-lt"/>
              </a:rPr>
              <a:t>nhiều</a:t>
            </a:r>
            <a:r>
              <a:rPr lang="en-US" sz="2600" dirty="0">
                <a:solidFill>
                  <a:schemeClr val="bg1"/>
                </a:solidFill>
                <a:latin typeface="+mj-lt"/>
              </a:rPr>
              <a:t> </a:t>
            </a:r>
            <a:r>
              <a:rPr lang="en-US" sz="2600" dirty="0" err="1">
                <a:solidFill>
                  <a:schemeClr val="bg1"/>
                </a:solidFill>
                <a:latin typeface="+mj-lt"/>
              </a:rPr>
              <a:t>nhất</a:t>
            </a:r>
            <a:r>
              <a:rPr lang="en-US" sz="2600" dirty="0">
                <a:solidFill>
                  <a:schemeClr val="bg1"/>
                </a:solidFill>
                <a:latin typeface="+mj-lt"/>
              </a:rPr>
              <a:t> </a:t>
            </a:r>
            <a:r>
              <a:rPr lang="en-US" sz="2600" dirty="0" err="1">
                <a:solidFill>
                  <a:schemeClr val="bg1"/>
                </a:solidFill>
                <a:latin typeface="+mj-lt"/>
              </a:rPr>
              <a:t>đến</a:t>
            </a:r>
            <a:r>
              <a:rPr lang="en-US" sz="2600" dirty="0">
                <a:solidFill>
                  <a:schemeClr val="bg1"/>
                </a:solidFill>
                <a:latin typeface="+mj-lt"/>
              </a:rPr>
              <a:t> </a:t>
            </a:r>
            <a:r>
              <a:rPr lang="en-US" sz="2600" dirty="0" err="1">
                <a:solidFill>
                  <a:schemeClr val="bg1"/>
                </a:solidFill>
                <a:latin typeface="+mj-lt"/>
              </a:rPr>
              <a:t>chất</a:t>
            </a:r>
            <a:r>
              <a:rPr lang="en-US" sz="2600" dirty="0">
                <a:solidFill>
                  <a:schemeClr val="bg1"/>
                </a:solidFill>
                <a:latin typeface="+mj-lt"/>
              </a:rPr>
              <a:t> </a:t>
            </a:r>
            <a:r>
              <a:rPr lang="en-US" sz="2600" dirty="0" err="1">
                <a:solidFill>
                  <a:schemeClr val="bg1"/>
                </a:solidFill>
                <a:latin typeface="+mj-lt"/>
              </a:rPr>
              <a:t>lượng</a:t>
            </a:r>
            <a:r>
              <a:rPr lang="en-US" sz="2600" dirty="0">
                <a:solidFill>
                  <a:schemeClr val="bg1"/>
                </a:solidFill>
                <a:latin typeface="+mj-lt"/>
              </a:rPr>
              <a:t> </a:t>
            </a:r>
            <a:r>
              <a:rPr lang="en-US" sz="2600" dirty="0" err="1">
                <a:solidFill>
                  <a:schemeClr val="bg1"/>
                </a:solidFill>
                <a:latin typeface="+mj-lt"/>
              </a:rPr>
              <a:t>quả</a:t>
            </a:r>
            <a:r>
              <a:rPr lang="en-US" sz="2600" dirty="0">
                <a:solidFill>
                  <a:schemeClr val="bg1"/>
                </a:solidFill>
                <a:latin typeface="+mj-lt"/>
              </a:rPr>
              <a:t> </a:t>
            </a:r>
            <a:r>
              <a:rPr lang="en-US" sz="2600" dirty="0" err="1">
                <a:solidFill>
                  <a:schemeClr val="bg1"/>
                </a:solidFill>
                <a:latin typeface="+mj-lt"/>
              </a:rPr>
              <a:t>thận</a:t>
            </a:r>
            <a:r>
              <a:rPr lang="en-US" sz="2600" dirty="0">
                <a:solidFill>
                  <a:schemeClr val="bg1"/>
                </a:solidFill>
                <a:latin typeface="+mj-lt"/>
              </a:rPr>
              <a:t> </a:t>
            </a:r>
            <a:r>
              <a:rPr lang="en-US" sz="2600" dirty="0" err="1">
                <a:solidFill>
                  <a:schemeClr val="bg1"/>
                </a:solidFill>
                <a:latin typeface="+mj-lt"/>
              </a:rPr>
              <a:t>hiến</a:t>
            </a:r>
            <a:r>
              <a:rPr lang="en-US" sz="2600" dirty="0">
                <a:solidFill>
                  <a:schemeClr val="bg1"/>
                </a:solidFill>
                <a:latin typeface="+mj-lt"/>
              </a:rPr>
              <a:t>, </a:t>
            </a:r>
            <a:r>
              <a:rPr lang="en-US" sz="2600" dirty="0" err="1">
                <a:solidFill>
                  <a:schemeClr val="bg1"/>
                </a:solidFill>
                <a:latin typeface="+mj-lt"/>
              </a:rPr>
              <a:t>gọi</a:t>
            </a:r>
            <a:r>
              <a:rPr lang="en-US" sz="2600" dirty="0">
                <a:solidFill>
                  <a:schemeClr val="bg1"/>
                </a:solidFill>
                <a:latin typeface="+mj-lt"/>
              </a:rPr>
              <a:t> </a:t>
            </a:r>
            <a:r>
              <a:rPr lang="en-US" sz="2600" dirty="0" err="1">
                <a:solidFill>
                  <a:schemeClr val="bg1"/>
                </a:solidFill>
                <a:latin typeface="+mj-lt"/>
              </a:rPr>
              <a:t>là</a:t>
            </a:r>
            <a:r>
              <a:rPr lang="en-US" sz="2600" dirty="0">
                <a:solidFill>
                  <a:schemeClr val="bg1"/>
                </a:solidFill>
                <a:latin typeface="+mj-lt"/>
              </a:rPr>
              <a:t> </a:t>
            </a:r>
            <a:r>
              <a:rPr lang="en-US" sz="2600" dirty="0" err="1">
                <a:solidFill>
                  <a:schemeClr val="bg1"/>
                </a:solidFill>
                <a:latin typeface="+mj-lt"/>
              </a:rPr>
              <a:t>thời</a:t>
            </a:r>
            <a:r>
              <a:rPr lang="en-US" sz="2600" dirty="0">
                <a:solidFill>
                  <a:schemeClr val="bg1"/>
                </a:solidFill>
                <a:latin typeface="+mj-lt"/>
              </a:rPr>
              <a:t> </a:t>
            </a:r>
            <a:r>
              <a:rPr lang="en-US" sz="2600" dirty="0" err="1">
                <a:solidFill>
                  <a:schemeClr val="bg1"/>
                </a:solidFill>
                <a:latin typeface="+mj-lt"/>
              </a:rPr>
              <a:t>gian</a:t>
            </a:r>
            <a:r>
              <a:rPr lang="en-US" sz="2600" dirty="0">
                <a:solidFill>
                  <a:schemeClr val="bg1"/>
                </a:solidFill>
                <a:latin typeface="+mj-lt"/>
              </a:rPr>
              <a:t> </a:t>
            </a:r>
            <a:r>
              <a:rPr lang="en-US" sz="2600" dirty="0" err="1">
                <a:solidFill>
                  <a:schemeClr val="bg1"/>
                </a:solidFill>
                <a:latin typeface="+mj-lt"/>
              </a:rPr>
              <a:t>thiếu</a:t>
            </a:r>
            <a:r>
              <a:rPr lang="en-US" sz="2600" dirty="0">
                <a:solidFill>
                  <a:schemeClr val="bg1"/>
                </a:solidFill>
                <a:latin typeface="+mj-lt"/>
              </a:rPr>
              <a:t> </a:t>
            </a:r>
            <a:r>
              <a:rPr lang="en-US" sz="2600" dirty="0" err="1">
                <a:solidFill>
                  <a:schemeClr val="bg1"/>
                </a:solidFill>
                <a:latin typeface="+mj-lt"/>
              </a:rPr>
              <a:t>máu</a:t>
            </a:r>
            <a:r>
              <a:rPr lang="en-US" sz="2600" dirty="0">
                <a:solidFill>
                  <a:schemeClr val="bg1"/>
                </a:solidFill>
                <a:latin typeface="+mj-lt"/>
              </a:rPr>
              <a:t> </a:t>
            </a:r>
            <a:r>
              <a:rPr lang="en-US" sz="2600" dirty="0" err="1">
                <a:solidFill>
                  <a:schemeClr val="bg1"/>
                </a:solidFill>
                <a:latin typeface="+mj-lt"/>
              </a:rPr>
              <a:t>nóng</a:t>
            </a:r>
            <a:r>
              <a:rPr lang="en-US" sz="2600" dirty="0">
                <a:solidFill>
                  <a:schemeClr val="bg1"/>
                </a:solidFill>
                <a:latin typeface="+mj-lt"/>
              </a:rPr>
              <a:t>. </a:t>
            </a:r>
            <a:r>
              <a:rPr lang="en-US" sz="2600" dirty="0" err="1">
                <a:solidFill>
                  <a:schemeClr val="bg1"/>
                </a:solidFill>
                <a:latin typeface="+mj-lt"/>
              </a:rPr>
              <a:t>Thời</a:t>
            </a:r>
            <a:r>
              <a:rPr lang="en-US" sz="2600" dirty="0">
                <a:solidFill>
                  <a:schemeClr val="bg1"/>
                </a:solidFill>
                <a:latin typeface="+mj-lt"/>
              </a:rPr>
              <a:t> </a:t>
            </a:r>
            <a:r>
              <a:rPr lang="en-US" sz="2600" dirty="0" err="1">
                <a:solidFill>
                  <a:schemeClr val="bg1"/>
                </a:solidFill>
                <a:latin typeface="+mj-lt"/>
              </a:rPr>
              <a:t>gian</a:t>
            </a:r>
            <a:r>
              <a:rPr lang="en-US" sz="2600" dirty="0">
                <a:solidFill>
                  <a:schemeClr val="bg1"/>
                </a:solidFill>
                <a:latin typeface="+mj-lt"/>
              </a:rPr>
              <a:t> </a:t>
            </a:r>
            <a:r>
              <a:rPr lang="en-US" sz="2600" dirty="0" err="1">
                <a:solidFill>
                  <a:schemeClr val="bg1"/>
                </a:solidFill>
                <a:latin typeface="+mj-lt"/>
              </a:rPr>
              <a:t>này</a:t>
            </a:r>
            <a:r>
              <a:rPr lang="en-US" sz="2600" dirty="0">
                <a:solidFill>
                  <a:schemeClr val="bg1"/>
                </a:solidFill>
                <a:latin typeface="+mj-lt"/>
              </a:rPr>
              <a:t> </a:t>
            </a:r>
            <a:r>
              <a:rPr lang="en-US" sz="2600" dirty="0" err="1">
                <a:solidFill>
                  <a:schemeClr val="bg1"/>
                </a:solidFill>
                <a:latin typeface="+mj-lt"/>
              </a:rPr>
              <a:t>là</a:t>
            </a:r>
            <a:r>
              <a:rPr lang="en-US" sz="2600" dirty="0">
                <a:solidFill>
                  <a:schemeClr val="bg1"/>
                </a:solidFill>
                <a:latin typeface="+mj-lt"/>
              </a:rPr>
              <a:t> 17 </a:t>
            </a:r>
            <a:r>
              <a:rPr lang="en-US" sz="2600" dirty="0" err="1">
                <a:solidFill>
                  <a:schemeClr val="bg1"/>
                </a:solidFill>
                <a:latin typeface="+mj-lt"/>
              </a:rPr>
              <a:t>phút</a:t>
            </a:r>
            <a:r>
              <a:rPr lang="en-US" sz="2600" dirty="0">
                <a:solidFill>
                  <a:schemeClr val="bg1"/>
                </a:solidFill>
                <a:latin typeface="+mj-lt"/>
              </a:rPr>
              <a:t> so </a:t>
            </a:r>
            <a:r>
              <a:rPr lang="en-US" sz="2600" dirty="0" err="1">
                <a:solidFill>
                  <a:schemeClr val="bg1"/>
                </a:solidFill>
                <a:latin typeface="+mj-lt"/>
              </a:rPr>
              <a:t>với</a:t>
            </a:r>
            <a:r>
              <a:rPr lang="en-US" sz="2600" dirty="0">
                <a:solidFill>
                  <a:schemeClr val="bg1"/>
                </a:solidFill>
                <a:latin typeface="+mj-lt"/>
              </a:rPr>
              <a:t> 25 </a:t>
            </a:r>
            <a:r>
              <a:rPr lang="en-US" sz="2600" dirty="0" err="1">
                <a:solidFill>
                  <a:schemeClr val="bg1"/>
                </a:solidFill>
                <a:latin typeface="+mj-lt"/>
              </a:rPr>
              <a:t>phút</a:t>
            </a:r>
            <a:r>
              <a:rPr lang="en-US" sz="2600" dirty="0">
                <a:solidFill>
                  <a:schemeClr val="bg1"/>
                </a:solidFill>
                <a:latin typeface="+mj-lt"/>
              </a:rPr>
              <a:t> </a:t>
            </a:r>
            <a:r>
              <a:rPr lang="en-US" sz="2600" dirty="0" err="1">
                <a:solidFill>
                  <a:schemeClr val="bg1"/>
                </a:solidFill>
                <a:latin typeface="+mj-lt"/>
              </a:rPr>
              <a:t>và</a:t>
            </a:r>
            <a:r>
              <a:rPr lang="en-US" sz="2600" dirty="0">
                <a:solidFill>
                  <a:schemeClr val="bg1"/>
                </a:solidFill>
                <a:latin typeface="+mj-lt"/>
              </a:rPr>
              <a:t> </a:t>
            </a:r>
            <a:r>
              <a:rPr lang="en-US" sz="2600" dirty="0" err="1">
                <a:solidFill>
                  <a:schemeClr val="bg1"/>
                </a:solidFill>
                <a:latin typeface="+mj-lt"/>
              </a:rPr>
              <a:t>thời</a:t>
            </a:r>
            <a:r>
              <a:rPr lang="en-US" sz="2600" dirty="0">
                <a:solidFill>
                  <a:schemeClr val="bg1"/>
                </a:solidFill>
                <a:latin typeface="+mj-lt"/>
              </a:rPr>
              <a:t> </a:t>
            </a:r>
            <a:r>
              <a:rPr lang="en-US" sz="2600" dirty="0" err="1">
                <a:solidFill>
                  <a:schemeClr val="bg1"/>
                </a:solidFill>
                <a:latin typeface="+mj-lt"/>
              </a:rPr>
              <a:t>gian</a:t>
            </a:r>
            <a:r>
              <a:rPr lang="en-US" sz="2600" dirty="0">
                <a:solidFill>
                  <a:schemeClr val="bg1"/>
                </a:solidFill>
                <a:latin typeface="+mj-lt"/>
              </a:rPr>
              <a:t> </a:t>
            </a:r>
            <a:r>
              <a:rPr lang="en-US" sz="2600" dirty="0" err="1">
                <a:solidFill>
                  <a:schemeClr val="bg1"/>
                </a:solidFill>
                <a:latin typeface="+mj-lt"/>
              </a:rPr>
              <a:t>thiếu</a:t>
            </a:r>
            <a:r>
              <a:rPr lang="en-US" sz="2600" dirty="0">
                <a:solidFill>
                  <a:schemeClr val="bg1"/>
                </a:solidFill>
                <a:latin typeface="+mj-lt"/>
              </a:rPr>
              <a:t> </a:t>
            </a:r>
            <a:r>
              <a:rPr lang="en-US" sz="2600" dirty="0" err="1">
                <a:solidFill>
                  <a:schemeClr val="bg1"/>
                </a:solidFill>
                <a:latin typeface="+mj-lt"/>
              </a:rPr>
              <a:t>máu</a:t>
            </a:r>
            <a:r>
              <a:rPr lang="en-US" sz="2600" dirty="0">
                <a:solidFill>
                  <a:schemeClr val="bg1"/>
                </a:solidFill>
                <a:latin typeface="+mj-lt"/>
              </a:rPr>
              <a:t> </a:t>
            </a:r>
            <a:r>
              <a:rPr lang="en-US" sz="2600" dirty="0" err="1">
                <a:solidFill>
                  <a:schemeClr val="bg1"/>
                </a:solidFill>
                <a:latin typeface="+mj-lt"/>
              </a:rPr>
              <a:t>lạnh</a:t>
            </a:r>
            <a:r>
              <a:rPr lang="en-US" sz="2600" dirty="0">
                <a:solidFill>
                  <a:schemeClr val="bg1"/>
                </a:solidFill>
                <a:latin typeface="+mj-lt"/>
              </a:rPr>
              <a:t> </a:t>
            </a:r>
            <a:r>
              <a:rPr lang="en-US" sz="2600" dirty="0" err="1">
                <a:solidFill>
                  <a:schemeClr val="bg1"/>
                </a:solidFill>
                <a:latin typeface="+mj-lt"/>
              </a:rPr>
              <a:t>là</a:t>
            </a:r>
            <a:r>
              <a:rPr lang="en-US" sz="2600" dirty="0">
                <a:solidFill>
                  <a:schemeClr val="bg1"/>
                </a:solidFill>
                <a:latin typeface="+mj-lt"/>
              </a:rPr>
              <a:t> 10 </a:t>
            </a:r>
            <a:r>
              <a:rPr lang="en-US" sz="2600" dirty="0" err="1">
                <a:solidFill>
                  <a:schemeClr val="bg1"/>
                </a:solidFill>
                <a:latin typeface="+mj-lt"/>
              </a:rPr>
              <a:t>giờ</a:t>
            </a:r>
            <a:r>
              <a:rPr lang="en-US" sz="2600" dirty="0">
                <a:solidFill>
                  <a:schemeClr val="bg1"/>
                </a:solidFill>
                <a:latin typeface="+mj-lt"/>
              </a:rPr>
              <a:t> so </a:t>
            </a:r>
            <a:r>
              <a:rPr lang="en-US" sz="2600" dirty="0" err="1">
                <a:solidFill>
                  <a:schemeClr val="bg1"/>
                </a:solidFill>
                <a:latin typeface="+mj-lt"/>
              </a:rPr>
              <a:t>với</a:t>
            </a:r>
            <a:r>
              <a:rPr lang="en-US" sz="2600" dirty="0">
                <a:solidFill>
                  <a:schemeClr val="bg1"/>
                </a:solidFill>
                <a:latin typeface="+mj-lt"/>
              </a:rPr>
              <a:t> 16,8 </a:t>
            </a:r>
            <a:r>
              <a:rPr lang="en-US" sz="2600" dirty="0" err="1">
                <a:solidFill>
                  <a:schemeClr val="bg1"/>
                </a:solidFill>
                <a:latin typeface="+mj-lt"/>
              </a:rPr>
              <a:t>giờ</a:t>
            </a:r>
            <a:r>
              <a:rPr lang="en-US" sz="2600" dirty="0">
                <a:solidFill>
                  <a:schemeClr val="bg1"/>
                </a:solidFill>
                <a:latin typeface="+mj-lt"/>
              </a:rPr>
              <a:t> ở </a:t>
            </a:r>
            <a:r>
              <a:rPr lang="en-US" sz="2600" dirty="0" err="1">
                <a:solidFill>
                  <a:schemeClr val="bg1"/>
                </a:solidFill>
                <a:latin typeface="+mj-lt"/>
              </a:rPr>
              <a:t>trung</a:t>
            </a:r>
            <a:r>
              <a:rPr lang="en-US" sz="2600" dirty="0">
                <a:solidFill>
                  <a:schemeClr val="bg1"/>
                </a:solidFill>
                <a:latin typeface="+mj-lt"/>
              </a:rPr>
              <a:t> </a:t>
            </a:r>
            <a:r>
              <a:rPr lang="en-US" sz="2600" dirty="0" err="1">
                <a:solidFill>
                  <a:schemeClr val="bg1"/>
                </a:solidFill>
                <a:latin typeface="+mj-lt"/>
              </a:rPr>
              <a:t>tâm</a:t>
            </a:r>
            <a:r>
              <a:rPr lang="en-US" sz="2600" dirty="0">
                <a:solidFill>
                  <a:schemeClr val="bg1"/>
                </a:solidFill>
                <a:latin typeface="+mj-lt"/>
              </a:rPr>
              <a:t> </a:t>
            </a:r>
            <a:r>
              <a:rPr lang="en-US" sz="2600" dirty="0" err="1">
                <a:solidFill>
                  <a:schemeClr val="bg1"/>
                </a:solidFill>
                <a:latin typeface="+mj-lt"/>
              </a:rPr>
              <a:t>châu</a:t>
            </a:r>
            <a:r>
              <a:rPr lang="en-US" sz="2600" dirty="0">
                <a:solidFill>
                  <a:schemeClr val="bg1"/>
                </a:solidFill>
                <a:latin typeface="+mj-lt"/>
              </a:rPr>
              <a:t> </a:t>
            </a:r>
            <a:r>
              <a:rPr lang="en-US" sz="2600" dirty="0" smtClean="0">
                <a:solidFill>
                  <a:schemeClr val="bg1"/>
                </a:solidFill>
                <a:latin typeface="+mj-lt"/>
              </a:rPr>
              <a:t>Âu</a:t>
            </a:r>
            <a:r>
              <a:rPr lang="en-US" sz="2600" baseline="30000" dirty="0">
                <a:solidFill>
                  <a:schemeClr val="bg1"/>
                </a:solidFill>
                <a:latin typeface="+mj-lt"/>
              </a:rPr>
              <a:t>1</a:t>
            </a:r>
            <a:r>
              <a:rPr lang="en-US" sz="2600" dirty="0" smtClean="0">
                <a:solidFill>
                  <a:schemeClr val="bg1"/>
                </a:solidFill>
                <a:latin typeface="+mj-lt"/>
              </a:rPr>
              <a:t>.  </a:t>
            </a:r>
            <a:endParaRPr lang="en-US" sz="2600" dirty="0">
              <a:solidFill>
                <a:schemeClr val="bg1"/>
              </a:solidFill>
              <a:latin typeface="+mj-lt"/>
            </a:endParaRPr>
          </a:p>
        </p:txBody>
      </p:sp>
    </p:spTree>
    <p:extLst>
      <p:ext uri="{BB962C8B-B14F-4D97-AF65-F5344CB8AC3E}">
        <p14:creationId xmlns:p14="http://schemas.microsoft.com/office/powerpoint/2010/main" xmlns="" val="1638770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76200" y="1143000"/>
            <a:ext cx="8991600" cy="5257799"/>
          </a:xfrm>
          <a:custGeom>
            <a:avLst/>
            <a:gdLst>
              <a:gd name="connsiteX0" fmla="*/ 0 w 8991600"/>
              <a:gd name="connsiteY0" fmla="*/ 779504 h 4676929"/>
              <a:gd name="connsiteX1" fmla="*/ 779504 w 8991600"/>
              <a:gd name="connsiteY1" fmla="*/ 0 h 4676929"/>
              <a:gd name="connsiteX2" fmla="*/ 8212096 w 8991600"/>
              <a:gd name="connsiteY2" fmla="*/ 0 h 4676929"/>
              <a:gd name="connsiteX3" fmla="*/ 8991600 w 8991600"/>
              <a:gd name="connsiteY3" fmla="*/ 779504 h 4676929"/>
              <a:gd name="connsiteX4" fmla="*/ 8991600 w 8991600"/>
              <a:gd name="connsiteY4" fmla="*/ 3897425 h 4676929"/>
              <a:gd name="connsiteX5" fmla="*/ 8212096 w 8991600"/>
              <a:gd name="connsiteY5" fmla="*/ 4676929 h 4676929"/>
              <a:gd name="connsiteX6" fmla="*/ 779504 w 8991600"/>
              <a:gd name="connsiteY6" fmla="*/ 4676929 h 4676929"/>
              <a:gd name="connsiteX7" fmla="*/ 0 w 8991600"/>
              <a:gd name="connsiteY7" fmla="*/ 3897425 h 4676929"/>
              <a:gd name="connsiteX8" fmla="*/ 0 w 8991600"/>
              <a:gd name="connsiteY8" fmla="*/ 779504 h 467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4676929">
                <a:moveTo>
                  <a:pt x="0" y="779504"/>
                </a:moveTo>
                <a:cubicBezTo>
                  <a:pt x="0" y="348996"/>
                  <a:pt x="348996" y="0"/>
                  <a:pt x="779504" y="0"/>
                </a:cubicBezTo>
                <a:lnTo>
                  <a:pt x="8212096" y="0"/>
                </a:lnTo>
                <a:cubicBezTo>
                  <a:pt x="8642604" y="0"/>
                  <a:pt x="8991600" y="348996"/>
                  <a:pt x="8991600" y="779504"/>
                </a:cubicBezTo>
                <a:lnTo>
                  <a:pt x="8991600" y="3897425"/>
                </a:lnTo>
                <a:cubicBezTo>
                  <a:pt x="8991600" y="4327933"/>
                  <a:pt x="8642604" y="4676929"/>
                  <a:pt x="8212096" y="4676929"/>
                </a:cubicBezTo>
                <a:lnTo>
                  <a:pt x="779504" y="4676929"/>
                </a:lnTo>
                <a:cubicBezTo>
                  <a:pt x="348996" y="4676929"/>
                  <a:pt x="0" y="4327933"/>
                  <a:pt x="0" y="3897425"/>
                </a:cubicBezTo>
                <a:lnTo>
                  <a:pt x="0" y="779504"/>
                </a:lnTo>
                <a:close/>
              </a:path>
            </a:pathLst>
          </a:cu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12129" tIns="312129" rIns="312129" bIns="312129" numCol="1" spcCol="1270" anchor="ctr" anchorCtr="0">
            <a:noAutofit/>
          </a:bodyPr>
          <a:lstStyle/>
          <a:p>
            <a:pPr algn="just">
              <a:lnSpc>
                <a:spcPct val="120000"/>
              </a:lnSpc>
            </a:pPr>
            <a:r>
              <a:rPr lang="en-US" sz="2600" dirty="0" smtClean="0">
                <a:solidFill>
                  <a:schemeClr val="bg1"/>
                </a:solidFill>
                <a:latin typeface="+mj-lt"/>
              </a:rPr>
              <a:t>PP </a:t>
            </a:r>
            <a:r>
              <a:rPr lang="en-US" sz="2600" dirty="0" err="1">
                <a:solidFill>
                  <a:schemeClr val="bg1"/>
                </a:solidFill>
                <a:latin typeface="+mj-lt"/>
              </a:rPr>
              <a:t>vô</a:t>
            </a:r>
            <a:r>
              <a:rPr lang="en-US" sz="2600" dirty="0">
                <a:solidFill>
                  <a:schemeClr val="bg1"/>
                </a:solidFill>
                <a:latin typeface="+mj-lt"/>
              </a:rPr>
              <a:t> </a:t>
            </a:r>
            <a:r>
              <a:rPr lang="en-US" sz="2600" dirty="0" err="1" smtClean="0">
                <a:solidFill>
                  <a:schemeClr val="bg1"/>
                </a:solidFill>
                <a:latin typeface="+mj-lt"/>
              </a:rPr>
              <a:t>cảm</a:t>
            </a:r>
            <a:r>
              <a:rPr lang="en-US" sz="2600" dirty="0" smtClean="0">
                <a:solidFill>
                  <a:schemeClr val="bg1"/>
                </a:solidFill>
                <a:latin typeface="+mj-lt"/>
              </a:rPr>
              <a:t>: </a:t>
            </a:r>
            <a:r>
              <a:rPr lang="en-US" sz="2600" dirty="0" err="1">
                <a:solidFill>
                  <a:schemeClr val="bg1"/>
                </a:solidFill>
                <a:latin typeface="+mj-lt"/>
              </a:rPr>
              <a:t>tê</a:t>
            </a:r>
            <a:r>
              <a:rPr lang="en-US" sz="2600" dirty="0">
                <a:solidFill>
                  <a:schemeClr val="bg1"/>
                </a:solidFill>
                <a:latin typeface="+mj-lt"/>
              </a:rPr>
              <a:t> </a:t>
            </a:r>
            <a:r>
              <a:rPr lang="en-US" sz="2600" dirty="0" smtClean="0">
                <a:solidFill>
                  <a:schemeClr val="bg1"/>
                </a:solidFill>
                <a:latin typeface="+mj-lt"/>
              </a:rPr>
              <a:t>NMC, </a:t>
            </a:r>
            <a:r>
              <a:rPr lang="en-US" sz="2600" dirty="0">
                <a:solidFill>
                  <a:schemeClr val="bg1"/>
                </a:solidFill>
                <a:latin typeface="+mj-lt"/>
              </a:rPr>
              <a:t>TTS hay </a:t>
            </a:r>
            <a:r>
              <a:rPr lang="en-US" sz="2600" dirty="0" err="1">
                <a:solidFill>
                  <a:schemeClr val="bg1"/>
                </a:solidFill>
                <a:latin typeface="+mj-lt"/>
              </a:rPr>
              <a:t>gây</a:t>
            </a:r>
            <a:r>
              <a:rPr lang="en-US" sz="2600" dirty="0">
                <a:solidFill>
                  <a:schemeClr val="bg1"/>
                </a:solidFill>
                <a:latin typeface="+mj-lt"/>
              </a:rPr>
              <a:t> </a:t>
            </a:r>
            <a:r>
              <a:rPr lang="en-US" sz="2600" dirty="0" err="1">
                <a:solidFill>
                  <a:schemeClr val="bg1"/>
                </a:solidFill>
                <a:latin typeface="+mj-lt"/>
              </a:rPr>
              <a:t>mê</a:t>
            </a:r>
            <a:r>
              <a:rPr lang="en-US" sz="2600" dirty="0">
                <a:solidFill>
                  <a:schemeClr val="bg1"/>
                </a:solidFill>
                <a:latin typeface="+mj-lt"/>
              </a:rPr>
              <a:t> </a:t>
            </a:r>
            <a:r>
              <a:rPr lang="en-US" sz="2600" dirty="0" err="1">
                <a:solidFill>
                  <a:schemeClr val="bg1"/>
                </a:solidFill>
                <a:latin typeface="+mj-lt"/>
              </a:rPr>
              <a:t>toàn</a:t>
            </a:r>
            <a:r>
              <a:rPr lang="en-US" sz="2600" dirty="0">
                <a:solidFill>
                  <a:schemeClr val="bg1"/>
                </a:solidFill>
                <a:latin typeface="+mj-lt"/>
              </a:rPr>
              <a:t> </a:t>
            </a:r>
            <a:r>
              <a:rPr lang="en-US" sz="2600" dirty="0" err="1" smtClean="0">
                <a:solidFill>
                  <a:schemeClr val="bg1"/>
                </a:solidFill>
                <a:latin typeface="+mj-lt"/>
              </a:rPr>
              <a:t>diện</a:t>
            </a:r>
            <a:r>
              <a:rPr lang="en-US" sz="2600" dirty="0" smtClean="0">
                <a:solidFill>
                  <a:schemeClr val="bg1"/>
                </a:solidFill>
                <a:latin typeface="+mj-lt"/>
              </a:rPr>
              <a:t>. </a:t>
            </a:r>
            <a:r>
              <a:rPr lang="en-US" sz="2600" dirty="0" err="1">
                <a:solidFill>
                  <a:schemeClr val="bg1"/>
                </a:solidFill>
                <a:latin typeface="+mj-lt"/>
              </a:rPr>
              <a:t>G</a:t>
            </a:r>
            <a:r>
              <a:rPr lang="en-US" sz="2600" dirty="0" err="1" smtClean="0">
                <a:solidFill>
                  <a:schemeClr val="bg1"/>
                </a:solidFill>
                <a:latin typeface="+mj-lt"/>
              </a:rPr>
              <a:t>ây</a:t>
            </a:r>
            <a:r>
              <a:rPr lang="en-US" sz="2600" dirty="0" smtClean="0">
                <a:solidFill>
                  <a:schemeClr val="bg1"/>
                </a:solidFill>
                <a:latin typeface="+mj-lt"/>
              </a:rPr>
              <a:t> </a:t>
            </a:r>
            <a:r>
              <a:rPr lang="en-US" sz="2600" dirty="0" err="1">
                <a:solidFill>
                  <a:schemeClr val="bg1"/>
                </a:solidFill>
                <a:latin typeface="+mj-lt"/>
              </a:rPr>
              <a:t>mê</a:t>
            </a:r>
            <a:r>
              <a:rPr lang="en-US" sz="2600" dirty="0">
                <a:solidFill>
                  <a:schemeClr val="bg1"/>
                </a:solidFill>
                <a:latin typeface="+mj-lt"/>
              </a:rPr>
              <a:t> </a:t>
            </a:r>
            <a:r>
              <a:rPr lang="en-US" sz="2600" dirty="0" err="1" smtClean="0">
                <a:solidFill>
                  <a:schemeClr val="bg1"/>
                </a:solidFill>
                <a:latin typeface="+mj-lt"/>
              </a:rPr>
              <a:t>được</a:t>
            </a:r>
            <a:r>
              <a:rPr lang="en-US" sz="2600" dirty="0" smtClean="0">
                <a:solidFill>
                  <a:schemeClr val="bg1"/>
                </a:solidFill>
                <a:latin typeface="+mj-lt"/>
              </a:rPr>
              <a:t> </a:t>
            </a:r>
            <a:r>
              <a:rPr lang="en-US" sz="2600" dirty="0" err="1" smtClean="0">
                <a:solidFill>
                  <a:schemeClr val="bg1"/>
                </a:solidFill>
                <a:latin typeface="+mj-lt"/>
              </a:rPr>
              <a:t>chọn</a:t>
            </a:r>
            <a:r>
              <a:rPr lang="en-US" sz="2600" dirty="0">
                <a:solidFill>
                  <a:schemeClr val="bg1"/>
                </a:solidFill>
                <a:latin typeface="+mj-lt"/>
              </a:rPr>
              <a:t> </a:t>
            </a:r>
            <a:r>
              <a:rPr lang="en-US" sz="2600" dirty="0" err="1" smtClean="0">
                <a:solidFill>
                  <a:schemeClr val="bg1"/>
                </a:solidFill>
                <a:latin typeface="+mj-lt"/>
              </a:rPr>
              <a:t>nhiều</a:t>
            </a:r>
            <a:r>
              <a:rPr lang="en-US" sz="2600" dirty="0" smtClean="0">
                <a:solidFill>
                  <a:schemeClr val="bg1"/>
                </a:solidFill>
                <a:latin typeface="+mj-lt"/>
              </a:rPr>
              <a:t> </a:t>
            </a:r>
            <a:r>
              <a:rPr lang="en-US" sz="2600" dirty="0" err="1" smtClean="0">
                <a:solidFill>
                  <a:schemeClr val="bg1"/>
                </a:solidFill>
                <a:latin typeface="+mj-lt"/>
              </a:rPr>
              <a:t>hơn</a:t>
            </a:r>
            <a:r>
              <a:rPr lang="en-US" sz="2600" dirty="0" smtClean="0">
                <a:solidFill>
                  <a:schemeClr val="bg1"/>
                </a:solidFill>
                <a:latin typeface="+mj-lt"/>
              </a:rPr>
              <a:t> </a:t>
            </a:r>
            <a:r>
              <a:rPr lang="en-US" sz="2600" dirty="0" err="1">
                <a:solidFill>
                  <a:schemeClr val="bg1"/>
                </a:solidFill>
                <a:latin typeface="+mj-lt"/>
              </a:rPr>
              <a:t>vì</a:t>
            </a:r>
            <a:r>
              <a:rPr lang="en-US" sz="2600" dirty="0">
                <a:solidFill>
                  <a:schemeClr val="bg1"/>
                </a:solidFill>
                <a:latin typeface="+mj-lt"/>
              </a:rPr>
              <a:t> </a:t>
            </a:r>
            <a:r>
              <a:rPr lang="en-US" sz="2600" dirty="0" err="1" smtClean="0">
                <a:solidFill>
                  <a:schemeClr val="bg1"/>
                </a:solidFill>
                <a:latin typeface="+mj-lt"/>
              </a:rPr>
              <a:t>huyết</a:t>
            </a:r>
            <a:r>
              <a:rPr lang="en-US" sz="2600" dirty="0" smtClean="0">
                <a:solidFill>
                  <a:schemeClr val="bg1"/>
                </a:solidFill>
                <a:latin typeface="+mj-lt"/>
              </a:rPr>
              <a:t> </a:t>
            </a:r>
            <a:r>
              <a:rPr lang="en-US" sz="2600" dirty="0" err="1">
                <a:solidFill>
                  <a:schemeClr val="bg1"/>
                </a:solidFill>
                <a:latin typeface="+mj-lt"/>
              </a:rPr>
              <a:t>động</a:t>
            </a:r>
            <a:r>
              <a:rPr lang="en-US" sz="2600" dirty="0">
                <a:solidFill>
                  <a:schemeClr val="bg1"/>
                </a:solidFill>
                <a:latin typeface="+mj-lt"/>
              </a:rPr>
              <a:t> </a:t>
            </a:r>
            <a:r>
              <a:rPr lang="en-US" sz="2600" dirty="0" err="1">
                <a:solidFill>
                  <a:schemeClr val="bg1"/>
                </a:solidFill>
                <a:latin typeface="+mj-lt"/>
              </a:rPr>
              <a:t>ổn</a:t>
            </a:r>
            <a:r>
              <a:rPr lang="en-US" sz="2600" dirty="0">
                <a:solidFill>
                  <a:schemeClr val="bg1"/>
                </a:solidFill>
                <a:latin typeface="+mj-lt"/>
              </a:rPr>
              <a:t> </a:t>
            </a:r>
            <a:r>
              <a:rPr lang="en-US" sz="2600" dirty="0" err="1">
                <a:solidFill>
                  <a:schemeClr val="bg1"/>
                </a:solidFill>
                <a:latin typeface="+mj-lt"/>
              </a:rPr>
              <a:t>định</a:t>
            </a:r>
            <a:r>
              <a:rPr lang="en-US" sz="2600" dirty="0">
                <a:solidFill>
                  <a:schemeClr val="bg1"/>
                </a:solidFill>
                <a:latin typeface="+mj-lt"/>
              </a:rPr>
              <a:t>, </a:t>
            </a:r>
            <a:r>
              <a:rPr lang="en-US" sz="2600" dirty="0" err="1">
                <a:solidFill>
                  <a:schemeClr val="bg1"/>
                </a:solidFill>
                <a:latin typeface="+mj-lt"/>
              </a:rPr>
              <a:t>giãn</a:t>
            </a:r>
            <a:r>
              <a:rPr lang="en-US" sz="2600" dirty="0">
                <a:solidFill>
                  <a:schemeClr val="bg1"/>
                </a:solidFill>
                <a:latin typeface="+mj-lt"/>
              </a:rPr>
              <a:t> </a:t>
            </a:r>
            <a:r>
              <a:rPr lang="en-US" sz="2600" dirty="0" err="1">
                <a:solidFill>
                  <a:schemeClr val="bg1"/>
                </a:solidFill>
                <a:latin typeface="+mj-lt"/>
              </a:rPr>
              <a:t>cơ</a:t>
            </a:r>
            <a:r>
              <a:rPr lang="en-US" sz="2600" dirty="0">
                <a:solidFill>
                  <a:schemeClr val="bg1"/>
                </a:solidFill>
                <a:latin typeface="+mj-lt"/>
              </a:rPr>
              <a:t> </a:t>
            </a:r>
            <a:r>
              <a:rPr lang="en-US" sz="2600" dirty="0" err="1">
                <a:solidFill>
                  <a:schemeClr val="bg1"/>
                </a:solidFill>
                <a:latin typeface="+mj-lt"/>
              </a:rPr>
              <a:t>tốt</a:t>
            </a:r>
            <a:r>
              <a:rPr lang="en-US" sz="2600" dirty="0">
                <a:solidFill>
                  <a:schemeClr val="bg1"/>
                </a:solidFill>
                <a:latin typeface="+mj-lt"/>
              </a:rPr>
              <a:t> </a:t>
            </a:r>
            <a:r>
              <a:rPr lang="en-US" sz="2600" dirty="0" err="1">
                <a:solidFill>
                  <a:schemeClr val="bg1"/>
                </a:solidFill>
                <a:latin typeface="+mj-lt"/>
              </a:rPr>
              <a:t>tạo</a:t>
            </a:r>
            <a:r>
              <a:rPr lang="en-US" sz="2600" dirty="0">
                <a:solidFill>
                  <a:schemeClr val="bg1"/>
                </a:solidFill>
                <a:latin typeface="+mj-lt"/>
              </a:rPr>
              <a:t> </a:t>
            </a:r>
            <a:r>
              <a:rPr lang="en-US" sz="2600" dirty="0" err="1">
                <a:solidFill>
                  <a:schemeClr val="bg1"/>
                </a:solidFill>
                <a:latin typeface="+mj-lt"/>
              </a:rPr>
              <a:t>điều</a:t>
            </a:r>
            <a:r>
              <a:rPr lang="en-US" sz="2600" dirty="0">
                <a:solidFill>
                  <a:schemeClr val="bg1"/>
                </a:solidFill>
                <a:latin typeface="+mj-lt"/>
              </a:rPr>
              <a:t> </a:t>
            </a:r>
            <a:r>
              <a:rPr lang="en-US" sz="2600" dirty="0" err="1">
                <a:solidFill>
                  <a:schemeClr val="bg1"/>
                </a:solidFill>
                <a:latin typeface="+mj-lt"/>
              </a:rPr>
              <a:t>kiện</a:t>
            </a:r>
            <a:r>
              <a:rPr lang="en-US" sz="2600" dirty="0">
                <a:solidFill>
                  <a:schemeClr val="bg1"/>
                </a:solidFill>
                <a:latin typeface="+mj-lt"/>
              </a:rPr>
              <a:t> </a:t>
            </a:r>
            <a:r>
              <a:rPr lang="en-US" sz="2600" dirty="0" err="1">
                <a:solidFill>
                  <a:schemeClr val="bg1"/>
                </a:solidFill>
                <a:latin typeface="+mj-lt"/>
              </a:rPr>
              <a:t>thuận</a:t>
            </a:r>
            <a:r>
              <a:rPr lang="en-US" sz="2600" dirty="0">
                <a:solidFill>
                  <a:schemeClr val="bg1"/>
                </a:solidFill>
                <a:latin typeface="+mj-lt"/>
              </a:rPr>
              <a:t> </a:t>
            </a:r>
            <a:r>
              <a:rPr lang="en-US" sz="2600" dirty="0" err="1">
                <a:solidFill>
                  <a:schemeClr val="bg1"/>
                </a:solidFill>
                <a:latin typeface="+mj-lt"/>
              </a:rPr>
              <a:t>lợi</a:t>
            </a:r>
            <a:r>
              <a:rPr lang="en-US" sz="2600" dirty="0">
                <a:solidFill>
                  <a:schemeClr val="bg1"/>
                </a:solidFill>
                <a:latin typeface="+mj-lt"/>
              </a:rPr>
              <a:t> </a:t>
            </a:r>
            <a:r>
              <a:rPr lang="en-US" sz="2600" dirty="0" err="1">
                <a:solidFill>
                  <a:schemeClr val="bg1"/>
                </a:solidFill>
                <a:latin typeface="+mj-lt"/>
              </a:rPr>
              <a:t>cho</a:t>
            </a:r>
            <a:r>
              <a:rPr lang="en-US" sz="2600" dirty="0">
                <a:solidFill>
                  <a:schemeClr val="bg1"/>
                </a:solidFill>
                <a:latin typeface="+mj-lt"/>
              </a:rPr>
              <a:t> </a:t>
            </a:r>
            <a:r>
              <a:rPr lang="en-US" sz="2600" dirty="0" smtClean="0">
                <a:solidFill>
                  <a:schemeClr val="bg1"/>
                </a:solidFill>
                <a:latin typeface="+mj-lt"/>
              </a:rPr>
              <a:t>PTV </a:t>
            </a:r>
            <a:r>
              <a:rPr lang="en-US" sz="2600" dirty="0" err="1">
                <a:solidFill>
                  <a:schemeClr val="bg1"/>
                </a:solidFill>
                <a:latin typeface="+mj-lt"/>
              </a:rPr>
              <a:t>và</a:t>
            </a:r>
            <a:r>
              <a:rPr lang="en-US" sz="2600" dirty="0">
                <a:solidFill>
                  <a:schemeClr val="bg1"/>
                </a:solidFill>
                <a:latin typeface="+mj-lt"/>
              </a:rPr>
              <a:t> </a:t>
            </a:r>
            <a:r>
              <a:rPr lang="en-US" sz="2600" dirty="0" err="1">
                <a:solidFill>
                  <a:schemeClr val="bg1"/>
                </a:solidFill>
                <a:latin typeface="+mj-lt"/>
              </a:rPr>
              <a:t>đạt</a:t>
            </a:r>
            <a:r>
              <a:rPr lang="en-US" sz="2600" dirty="0">
                <a:solidFill>
                  <a:schemeClr val="bg1"/>
                </a:solidFill>
                <a:latin typeface="+mj-lt"/>
              </a:rPr>
              <a:t> </a:t>
            </a:r>
            <a:r>
              <a:rPr lang="en-US" sz="2600" dirty="0" err="1">
                <a:solidFill>
                  <a:schemeClr val="bg1"/>
                </a:solidFill>
                <a:latin typeface="+mj-lt"/>
              </a:rPr>
              <a:t>được</a:t>
            </a:r>
            <a:r>
              <a:rPr lang="en-US" sz="2600" dirty="0">
                <a:solidFill>
                  <a:schemeClr val="bg1"/>
                </a:solidFill>
                <a:latin typeface="+mj-lt"/>
              </a:rPr>
              <a:t> </a:t>
            </a:r>
            <a:r>
              <a:rPr lang="en-US" sz="2600" dirty="0" err="1">
                <a:solidFill>
                  <a:schemeClr val="bg1"/>
                </a:solidFill>
                <a:latin typeface="+mj-lt"/>
              </a:rPr>
              <a:t>độ</a:t>
            </a:r>
            <a:r>
              <a:rPr lang="en-US" sz="2600" dirty="0">
                <a:solidFill>
                  <a:schemeClr val="bg1"/>
                </a:solidFill>
                <a:latin typeface="+mj-lt"/>
              </a:rPr>
              <a:t> </a:t>
            </a:r>
            <a:r>
              <a:rPr lang="en-US" sz="2600" dirty="0" err="1">
                <a:solidFill>
                  <a:schemeClr val="bg1"/>
                </a:solidFill>
                <a:latin typeface="+mj-lt"/>
              </a:rPr>
              <a:t>sâu</a:t>
            </a:r>
            <a:r>
              <a:rPr lang="en-US" sz="2600" dirty="0">
                <a:solidFill>
                  <a:schemeClr val="bg1"/>
                </a:solidFill>
                <a:latin typeface="+mj-lt"/>
              </a:rPr>
              <a:t> </a:t>
            </a:r>
            <a:r>
              <a:rPr lang="en-US" sz="2600" dirty="0" err="1">
                <a:solidFill>
                  <a:schemeClr val="bg1"/>
                </a:solidFill>
                <a:latin typeface="+mj-lt"/>
              </a:rPr>
              <a:t>của</a:t>
            </a:r>
            <a:r>
              <a:rPr lang="en-US" sz="2600" dirty="0">
                <a:solidFill>
                  <a:schemeClr val="bg1"/>
                </a:solidFill>
                <a:latin typeface="+mj-lt"/>
              </a:rPr>
              <a:t> </a:t>
            </a:r>
            <a:r>
              <a:rPr lang="en-US" sz="2600" dirty="0" err="1">
                <a:solidFill>
                  <a:schemeClr val="bg1"/>
                </a:solidFill>
                <a:latin typeface="+mj-lt"/>
              </a:rPr>
              <a:t>gây</a:t>
            </a:r>
            <a:r>
              <a:rPr lang="en-US" sz="2600" dirty="0">
                <a:solidFill>
                  <a:schemeClr val="bg1"/>
                </a:solidFill>
                <a:latin typeface="+mj-lt"/>
              </a:rPr>
              <a:t> </a:t>
            </a:r>
            <a:r>
              <a:rPr lang="en-US" sz="2600" dirty="0" smtClean="0">
                <a:solidFill>
                  <a:schemeClr val="bg1"/>
                </a:solidFill>
                <a:latin typeface="+mj-lt"/>
              </a:rPr>
              <a:t>mê</a:t>
            </a:r>
            <a:r>
              <a:rPr lang="en-US" sz="2600" baseline="30000" dirty="0">
                <a:solidFill>
                  <a:schemeClr val="bg1"/>
                </a:solidFill>
                <a:latin typeface="+mj-lt"/>
              </a:rPr>
              <a:t>8</a:t>
            </a:r>
            <a:r>
              <a:rPr lang="en-US" sz="2600" dirty="0" smtClean="0">
                <a:solidFill>
                  <a:schemeClr val="bg1"/>
                </a:solidFill>
                <a:latin typeface="+mj-lt"/>
              </a:rPr>
              <a:t>. </a:t>
            </a:r>
            <a:r>
              <a:rPr lang="en-US" sz="2600" dirty="0" err="1" smtClean="0">
                <a:solidFill>
                  <a:schemeClr val="bg1"/>
                </a:solidFill>
                <a:latin typeface="+mj-lt"/>
              </a:rPr>
              <a:t>Việc</a:t>
            </a:r>
            <a:r>
              <a:rPr lang="en-US" sz="2600" dirty="0" smtClean="0">
                <a:solidFill>
                  <a:schemeClr val="bg1"/>
                </a:solidFill>
                <a:latin typeface="+mj-lt"/>
              </a:rPr>
              <a:t> </a:t>
            </a:r>
            <a:r>
              <a:rPr lang="en-US" sz="2600" dirty="0" err="1">
                <a:solidFill>
                  <a:schemeClr val="bg1"/>
                </a:solidFill>
                <a:latin typeface="+mj-lt"/>
              </a:rPr>
              <a:t>bù</a:t>
            </a:r>
            <a:r>
              <a:rPr lang="en-US" sz="2600" dirty="0">
                <a:solidFill>
                  <a:schemeClr val="bg1"/>
                </a:solidFill>
                <a:latin typeface="+mj-lt"/>
              </a:rPr>
              <a:t> </a:t>
            </a:r>
            <a:r>
              <a:rPr lang="en-US" sz="2600" dirty="0" err="1">
                <a:solidFill>
                  <a:schemeClr val="bg1"/>
                </a:solidFill>
                <a:latin typeface="+mj-lt"/>
              </a:rPr>
              <a:t>dịch</a:t>
            </a:r>
            <a:r>
              <a:rPr lang="en-US" sz="2600" dirty="0">
                <a:solidFill>
                  <a:schemeClr val="bg1"/>
                </a:solidFill>
                <a:latin typeface="+mj-lt"/>
              </a:rPr>
              <a:t> </a:t>
            </a:r>
            <a:r>
              <a:rPr lang="en-US" sz="2600" dirty="0" err="1">
                <a:solidFill>
                  <a:schemeClr val="bg1"/>
                </a:solidFill>
                <a:latin typeface="+mj-lt"/>
              </a:rPr>
              <a:t>không</a:t>
            </a:r>
            <a:r>
              <a:rPr lang="en-US" sz="2600" dirty="0">
                <a:solidFill>
                  <a:schemeClr val="bg1"/>
                </a:solidFill>
                <a:latin typeface="+mj-lt"/>
              </a:rPr>
              <a:t> </a:t>
            </a:r>
            <a:r>
              <a:rPr lang="en-US" sz="2600" dirty="0" err="1">
                <a:solidFill>
                  <a:schemeClr val="bg1"/>
                </a:solidFill>
                <a:latin typeface="+mj-lt"/>
              </a:rPr>
              <a:t>đủ</a:t>
            </a:r>
            <a:r>
              <a:rPr lang="en-US" sz="2600" dirty="0">
                <a:solidFill>
                  <a:schemeClr val="bg1"/>
                </a:solidFill>
                <a:latin typeface="+mj-lt"/>
              </a:rPr>
              <a:t> </a:t>
            </a:r>
            <a:r>
              <a:rPr lang="en-US" sz="2600" dirty="0" err="1">
                <a:solidFill>
                  <a:schemeClr val="bg1"/>
                </a:solidFill>
                <a:latin typeface="+mj-lt"/>
              </a:rPr>
              <a:t>trong</a:t>
            </a:r>
            <a:r>
              <a:rPr lang="en-US" sz="2600" dirty="0">
                <a:solidFill>
                  <a:schemeClr val="bg1"/>
                </a:solidFill>
                <a:latin typeface="+mj-lt"/>
              </a:rPr>
              <a:t> </a:t>
            </a:r>
            <a:r>
              <a:rPr lang="en-US" sz="2600" dirty="0" err="1">
                <a:solidFill>
                  <a:schemeClr val="bg1"/>
                </a:solidFill>
                <a:latin typeface="+mj-lt"/>
              </a:rPr>
              <a:t>quá</a:t>
            </a:r>
            <a:r>
              <a:rPr lang="en-US" sz="2600" dirty="0">
                <a:solidFill>
                  <a:schemeClr val="bg1"/>
                </a:solidFill>
                <a:latin typeface="+mj-lt"/>
              </a:rPr>
              <a:t> </a:t>
            </a:r>
            <a:r>
              <a:rPr lang="en-US" sz="2600" dirty="0" err="1">
                <a:solidFill>
                  <a:schemeClr val="bg1"/>
                </a:solidFill>
                <a:latin typeface="+mj-lt"/>
              </a:rPr>
              <a:t>trình</a:t>
            </a:r>
            <a:r>
              <a:rPr lang="en-US" sz="2600" dirty="0">
                <a:solidFill>
                  <a:schemeClr val="bg1"/>
                </a:solidFill>
                <a:latin typeface="+mj-lt"/>
              </a:rPr>
              <a:t> </a:t>
            </a:r>
            <a:r>
              <a:rPr lang="en-US" sz="2600" dirty="0" smtClean="0">
                <a:solidFill>
                  <a:schemeClr val="bg1"/>
                </a:solidFill>
                <a:latin typeface="+mj-lt"/>
              </a:rPr>
              <a:t>GM </a:t>
            </a:r>
            <a:r>
              <a:rPr lang="en-US" sz="2600" dirty="0" err="1">
                <a:solidFill>
                  <a:schemeClr val="bg1"/>
                </a:solidFill>
                <a:latin typeface="+mj-lt"/>
              </a:rPr>
              <a:t>và</a:t>
            </a:r>
            <a:r>
              <a:rPr lang="en-US" sz="2600" dirty="0">
                <a:solidFill>
                  <a:schemeClr val="bg1"/>
                </a:solidFill>
                <a:latin typeface="+mj-lt"/>
              </a:rPr>
              <a:t> </a:t>
            </a:r>
            <a:r>
              <a:rPr lang="en-US" sz="2600" dirty="0" smtClean="0">
                <a:solidFill>
                  <a:schemeClr val="bg1"/>
                </a:solidFill>
                <a:latin typeface="+mj-lt"/>
              </a:rPr>
              <a:t>HS </a:t>
            </a:r>
            <a:r>
              <a:rPr lang="en-US" sz="2600" dirty="0" err="1" smtClean="0">
                <a:solidFill>
                  <a:schemeClr val="bg1"/>
                </a:solidFill>
                <a:latin typeface="+mj-lt"/>
              </a:rPr>
              <a:t>sau</a:t>
            </a:r>
            <a:r>
              <a:rPr lang="en-US" sz="2600" dirty="0" smtClean="0">
                <a:solidFill>
                  <a:schemeClr val="bg1"/>
                </a:solidFill>
                <a:latin typeface="+mj-lt"/>
              </a:rPr>
              <a:t> </a:t>
            </a:r>
            <a:r>
              <a:rPr lang="en-US" sz="2600" dirty="0" err="1">
                <a:solidFill>
                  <a:schemeClr val="bg1"/>
                </a:solidFill>
                <a:latin typeface="+mj-lt"/>
              </a:rPr>
              <a:t>mổ</a:t>
            </a:r>
            <a:r>
              <a:rPr lang="en-US" sz="2600" dirty="0">
                <a:solidFill>
                  <a:schemeClr val="bg1"/>
                </a:solidFill>
                <a:latin typeface="+mj-lt"/>
              </a:rPr>
              <a:t> </a:t>
            </a:r>
            <a:r>
              <a:rPr lang="en-US" sz="2600" dirty="0" err="1">
                <a:solidFill>
                  <a:schemeClr val="bg1"/>
                </a:solidFill>
                <a:latin typeface="+mj-lt"/>
              </a:rPr>
              <a:t>cũng</a:t>
            </a:r>
            <a:r>
              <a:rPr lang="en-US" sz="2600" dirty="0">
                <a:solidFill>
                  <a:schemeClr val="bg1"/>
                </a:solidFill>
                <a:latin typeface="+mj-lt"/>
              </a:rPr>
              <a:t> </a:t>
            </a:r>
            <a:r>
              <a:rPr lang="en-US" sz="2600" dirty="0" err="1">
                <a:solidFill>
                  <a:schemeClr val="bg1"/>
                </a:solidFill>
                <a:latin typeface="+mj-lt"/>
              </a:rPr>
              <a:t>như</a:t>
            </a:r>
            <a:r>
              <a:rPr lang="en-US" sz="2600" dirty="0">
                <a:solidFill>
                  <a:schemeClr val="bg1"/>
                </a:solidFill>
                <a:latin typeface="+mj-lt"/>
              </a:rPr>
              <a:t> </a:t>
            </a:r>
            <a:r>
              <a:rPr lang="en-US" sz="2600" dirty="0" err="1">
                <a:solidFill>
                  <a:schemeClr val="bg1"/>
                </a:solidFill>
                <a:latin typeface="+mj-lt"/>
              </a:rPr>
              <a:t>dùng</a:t>
            </a:r>
            <a:r>
              <a:rPr lang="en-US" sz="2600" dirty="0">
                <a:solidFill>
                  <a:schemeClr val="bg1"/>
                </a:solidFill>
                <a:latin typeface="+mj-lt"/>
              </a:rPr>
              <a:t> </a:t>
            </a:r>
            <a:r>
              <a:rPr lang="en-US" sz="2600" dirty="0" err="1">
                <a:solidFill>
                  <a:schemeClr val="bg1"/>
                </a:solidFill>
                <a:latin typeface="+mj-lt"/>
              </a:rPr>
              <a:t>thuốc</a:t>
            </a:r>
            <a:r>
              <a:rPr lang="en-US" sz="2600" dirty="0">
                <a:solidFill>
                  <a:schemeClr val="bg1"/>
                </a:solidFill>
                <a:latin typeface="+mj-lt"/>
              </a:rPr>
              <a:t> </a:t>
            </a:r>
            <a:r>
              <a:rPr lang="en-US" sz="2600" dirty="0" err="1">
                <a:solidFill>
                  <a:schemeClr val="bg1"/>
                </a:solidFill>
                <a:latin typeface="+mj-lt"/>
              </a:rPr>
              <a:t>gây</a:t>
            </a:r>
            <a:r>
              <a:rPr lang="en-US" sz="2600" dirty="0">
                <a:solidFill>
                  <a:schemeClr val="bg1"/>
                </a:solidFill>
                <a:latin typeface="+mj-lt"/>
              </a:rPr>
              <a:t> </a:t>
            </a:r>
            <a:r>
              <a:rPr lang="en-US" sz="2600" dirty="0" err="1">
                <a:solidFill>
                  <a:schemeClr val="bg1"/>
                </a:solidFill>
                <a:latin typeface="+mj-lt"/>
              </a:rPr>
              <a:t>độc</a:t>
            </a:r>
            <a:r>
              <a:rPr lang="en-US" sz="2600" dirty="0">
                <a:solidFill>
                  <a:schemeClr val="bg1"/>
                </a:solidFill>
                <a:latin typeface="+mj-lt"/>
              </a:rPr>
              <a:t> </a:t>
            </a:r>
            <a:r>
              <a:rPr lang="en-US" sz="2600" dirty="0" err="1">
                <a:solidFill>
                  <a:schemeClr val="bg1"/>
                </a:solidFill>
                <a:latin typeface="+mj-lt"/>
              </a:rPr>
              <a:t>thận</a:t>
            </a:r>
            <a:r>
              <a:rPr lang="en-US" sz="2600" dirty="0">
                <a:solidFill>
                  <a:schemeClr val="bg1"/>
                </a:solidFill>
                <a:latin typeface="+mj-lt"/>
              </a:rPr>
              <a:t> </a:t>
            </a:r>
            <a:r>
              <a:rPr lang="en-US" sz="2600" dirty="0" err="1">
                <a:solidFill>
                  <a:schemeClr val="bg1"/>
                </a:solidFill>
                <a:latin typeface="+mj-lt"/>
              </a:rPr>
              <a:t>sẽ</a:t>
            </a:r>
            <a:r>
              <a:rPr lang="en-US" sz="2600" dirty="0">
                <a:solidFill>
                  <a:schemeClr val="bg1"/>
                </a:solidFill>
                <a:latin typeface="+mj-lt"/>
              </a:rPr>
              <a:t> </a:t>
            </a:r>
            <a:r>
              <a:rPr lang="en-US" sz="2600" dirty="0" err="1">
                <a:solidFill>
                  <a:schemeClr val="bg1"/>
                </a:solidFill>
                <a:latin typeface="+mj-lt"/>
              </a:rPr>
              <a:t>làm</a:t>
            </a:r>
            <a:r>
              <a:rPr lang="en-US" sz="2600" dirty="0">
                <a:solidFill>
                  <a:schemeClr val="bg1"/>
                </a:solidFill>
                <a:latin typeface="+mj-lt"/>
              </a:rPr>
              <a:t> </a:t>
            </a:r>
            <a:r>
              <a:rPr lang="en-US" sz="2600" dirty="0" err="1">
                <a:solidFill>
                  <a:schemeClr val="bg1"/>
                </a:solidFill>
                <a:latin typeface="+mj-lt"/>
              </a:rPr>
              <a:t>tăng</a:t>
            </a:r>
            <a:r>
              <a:rPr lang="en-US" sz="2600" dirty="0">
                <a:solidFill>
                  <a:schemeClr val="bg1"/>
                </a:solidFill>
                <a:latin typeface="+mj-lt"/>
              </a:rPr>
              <a:t> </a:t>
            </a:r>
            <a:r>
              <a:rPr lang="en-US" sz="2600" dirty="0" err="1">
                <a:solidFill>
                  <a:schemeClr val="bg1"/>
                </a:solidFill>
                <a:latin typeface="+mj-lt"/>
              </a:rPr>
              <a:t>tỉ</a:t>
            </a:r>
            <a:r>
              <a:rPr lang="en-US" sz="2600" dirty="0">
                <a:solidFill>
                  <a:schemeClr val="bg1"/>
                </a:solidFill>
                <a:latin typeface="+mj-lt"/>
              </a:rPr>
              <a:t> </a:t>
            </a:r>
            <a:r>
              <a:rPr lang="en-US" sz="2600" dirty="0" err="1">
                <a:solidFill>
                  <a:schemeClr val="bg1"/>
                </a:solidFill>
                <a:latin typeface="+mj-lt"/>
              </a:rPr>
              <a:t>lệ</a:t>
            </a:r>
            <a:r>
              <a:rPr lang="en-US" sz="2600" dirty="0">
                <a:solidFill>
                  <a:schemeClr val="bg1"/>
                </a:solidFill>
                <a:latin typeface="+mj-lt"/>
              </a:rPr>
              <a:t> </a:t>
            </a:r>
            <a:r>
              <a:rPr lang="en-US" sz="2600" dirty="0" smtClean="0">
                <a:solidFill>
                  <a:schemeClr val="bg1"/>
                </a:solidFill>
                <a:latin typeface="+mj-lt"/>
              </a:rPr>
              <a:t>THCNTG</a:t>
            </a:r>
            <a:r>
              <a:rPr lang="en-US" sz="2600" baseline="30000" dirty="0" smtClean="0">
                <a:solidFill>
                  <a:schemeClr val="bg1"/>
                </a:solidFill>
                <a:latin typeface="+mj-lt"/>
              </a:rPr>
              <a:t>2</a:t>
            </a:r>
            <a:r>
              <a:rPr lang="en-US" sz="2600" dirty="0" smtClean="0">
                <a:solidFill>
                  <a:schemeClr val="bg1"/>
                </a:solidFill>
                <a:latin typeface="+mj-lt"/>
              </a:rPr>
              <a:t>.   </a:t>
            </a:r>
          </a:p>
          <a:p>
            <a:pPr algn="just">
              <a:lnSpc>
                <a:spcPct val="120000"/>
              </a:lnSpc>
            </a:pPr>
            <a:r>
              <a:rPr lang="en-US" sz="2600" dirty="0" err="1">
                <a:solidFill>
                  <a:schemeClr val="bg1"/>
                </a:solidFill>
                <a:latin typeface="+mj-lt"/>
              </a:rPr>
              <a:t>Hai</a:t>
            </a:r>
            <a:r>
              <a:rPr lang="en-US" sz="2600" dirty="0">
                <a:solidFill>
                  <a:schemeClr val="bg1"/>
                </a:solidFill>
                <a:latin typeface="+mj-lt"/>
              </a:rPr>
              <a:t> BN </a:t>
            </a:r>
            <a:r>
              <a:rPr lang="en-US" sz="2600" dirty="0" err="1" smtClean="0">
                <a:solidFill>
                  <a:schemeClr val="bg1"/>
                </a:solidFill>
                <a:latin typeface="+mj-lt"/>
              </a:rPr>
              <a:t>này</a:t>
            </a:r>
            <a:r>
              <a:rPr lang="en-US" sz="2600" dirty="0" smtClean="0">
                <a:solidFill>
                  <a:schemeClr val="bg1"/>
                </a:solidFill>
                <a:latin typeface="+mj-lt"/>
              </a:rPr>
              <a:t> </a:t>
            </a:r>
            <a:r>
              <a:rPr lang="en-US" sz="2600" dirty="0" err="1">
                <a:solidFill>
                  <a:schemeClr val="bg1"/>
                </a:solidFill>
                <a:latin typeface="+mj-lt"/>
              </a:rPr>
              <a:t>chạy</a:t>
            </a:r>
            <a:r>
              <a:rPr lang="en-US" sz="2600" dirty="0">
                <a:solidFill>
                  <a:schemeClr val="bg1"/>
                </a:solidFill>
                <a:latin typeface="+mj-lt"/>
              </a:rPr>
              <a:t> </a:t>
            </a:r>
            <a:r>
              <a:rPr lang="en-US" sz="2600" dirty="0" err="1">
                <a:solidFill>
                  <a:schemeClr val="bg1"/>
                </a:solidFill>
                <a:latin typeface="+mj-lt"/>
              </a:rPr>
              <a:t>thận</a:t>
            </a:r>
            <a:r>
              <a:rPr lang="en-US" sz="2600" dirty="0">
                <a:solidFill>
                  <a:schemeClr val="bg1"/>
                </a:solidFill>
                <a:latin typeface="+mj-lt"/>
              </a:rPr>
              <a:t> </a:t>
            </a:r>
            <a:r>
              <a:rPr lang="en-US" sz="2600" dirty="0" err="1" smtClean="0">
                <a:solidFill>
                  <a:schemeClr val="bg1"/>
                </a:solidFill>
                <a:latin typeface="+mj-lt"/>
              </a:rPr>
              <a:t>trước</a:t>
            </a:r>
            <a:r>
              <a:rPr lang="en-US" sz="2600" dirty="0" smtClean="0">
                <a:solidFill>
                  <a:schemeClr val="bg1"/>
                </a:solidFill>
                <a:latin typeface="+mj-lt"/>
              </a:rPr>
              <a:t> </a:t>
            </a:r>
            <a:r>
              <a:rPr lang="en-US" sz="2600" dirty="0" err="1">
                <a:solidFill>
                  <a:schemeClr val="bg1"/>
                </a:solidFill>
                <a:latin typeface="+mj-lt"/>
              </a:rPr>
              <a:t>mổ</a:t>
            </a:r>
            <a:r>
              <a:rPr lang="en-US" sz="2600" dirty="0">
                <a:solidFill>
                  <a:schemeClr val="bg1"/>
                </a:solidFill>
                <a:latin typeface="+mj-lt"/>
              </a:rPr>
              <a:t> </a:t>
            </a:r>
            <a:r>
              <a:rPr lang="en-US" sz="2600" dirty="0" smtClean="0">
                <a:solidFill>
                  <a:schemeClr val="bg1"/>
                </a:solidFill>
                <a:latin typeface="+mj-lt"/>
              </a:rPr>
              <a:t>36 </a:t>
            </a:r>
            <a:r>
              <a:rPr lang="en-US" sz="2600" dirty="0" err="1">
                <a:solidFill>
                  <a:schemeClr val="bg1"/>
                </a:solidFill>
                <a:latin typeface="+mj-lt"/>
              </a:rPr>
              <a:t>giờ</a:t>
            </a:r>
            <a:r>
              <a:rPr lang="en-US" sz="2600" dirty="0">
                <a:solidFill>
                  <a:schemeClr val="bg1"/>
                </a:solidFill>
                <a:latin typeface="+mj-lt"/>
              </a:rPr>
              <a:t>, </a:t>
            </a:r>
            <a:r>
              <a:rPr lang="en-US" sz="2600" dirty="0" err="1">
                <a:solidFill>
                  <a:schemeClr val="bg1"/>
                </a:solidFill>
                <a:latin typeface="+mj-lt"/>
              </a:rPr>
              <a:t>nằm</a:t>
            </a:r>
            <a:r>
              <a:rPr lang="en-US" sz="2600" dirty="0">
                <a:solidFill>
                  <a:schemeClr val="bg1"/>
                </a:solidFill>
                <a:latin typeface="+mj-lt"/>
              </a:rPr>
              <a:t> </a:t>
            </a:r>
            <a:r>
              <a:rPr lang="en-US" sz="2600" dirty="0" err="1">
                <a:solidFill>
                  <a:schemeClr val="bg1"/>
                </a:solidFill>
                <a:latin typeface="+mj-lt"/>
              </a:rPr>
              <a:t>trong</a:t>
            </a:r>
            <a:r>
              <a:rPr lang="en-US" sz="2600" dirty="0">
                <a:solidFill>
                  <a:schemeClr val="bg1"/>
                </a:solidFill>
                <a:latin typeface="+mj-lt"/>
              </a:rPr>
              <a:t> </a:t>
            </a:r>
            <a:r>
              <a:rPr lang="en-US" sz="2600" dirty="0" err="1">
                <a:solidFill>
                  <a:schemeClr val="bg1"/>
                </a:solidFill>
                <a:latin typeface="+mj-lt"/>
              </a:rPr>
              <a:t>nhóm</a:t>
            </a:r>
            <a:r>
              <a:rPr lang="en-US" sz="2600" dirty="0">
                <a:solidFill>
                  <a:schemeClr val="bg1"/>
                </a:solidFill>
                <a:latin typeface="+mj-lt"/>
              </a:rPr>
              <a:t> </a:t>
            </a:r>
            <a:r>
              <a:rPr lang="en-US" sz="2600" dirty="0" err="1">
                <a:solidFill>
                  <a:schemeClr val="bg1"/>
                </a:solidFill>
                <a:latin typeface="+mj-lt"/>
              </a:rPr>
              <a:t>chờ</a:t>
            </a:r>
            <a:r>
              <a:rPr lang="en-US" sz="2600" dirty="0">
                <a:solidFill>
                  <a:schemeClr val="bg1"/>
                </a:solidFill>
                <a:latin typeface="+mj-lt"/>
              </a:rPr>
              <a:t> </a:t>
            </a:r>
            <a:r>
              <a:rPr lang="en-US" sz="2600" dirty="0" err="1">
                <a:solidFill>
                  <a:schemeClr val="bg1"/>
                </a:solidFill>
                <a:latin typeface="+mj-lt"/>
              </a:rPr>
              <a:t>ghép</a:t>
            </a:r>
            <a:r>
              <a:rPr lang="en-US" sz="2600" dirty="0">
                <a:solidFill>
                  <a:schemeClr val="bg1"/>
                </a:solidFill>
                <a:latin typeface="+mj-lt"/>
              </a:rPr>
              <a:t> </a:t>
            </a:r>
            <a:r>
              <a:rPr lang="en-US" sz="2600" dirty="0" err="1">
                <a:solidFill>
                  <a:schemeClr val="bg1"/>
                </a:solidFill>
                <a:latin typeface="+mj-lt"/>
              </a:rPr>
              <a:t>thận</a:t>
            </a:r>
            <a:r>
              <a:rPr lang="en-US" sz="2600" dirty="0">
                <a:solidFill>
                  <a:schemeClr val="bg1"/>
                </a:solidFill>
                <a:latin typeface="+mj-lt"/>
              </a:rPr>
              <a:t>, </a:t>
            </a:r>
            <a:r>
              <a:rPr lang="en-US" sz="2600" dirty="0" err="1">
                <a:solidFill>
                  <a:schemeClr val="bg1"/>
                </a:solidFill>
                <a:latin typeface="+mj-lt"/>
              </a:rPr>
              <a:t>được</a:t>
            </a:r>
            <a:r>
              <a:rPr lang="en-US" sz="2600" dirty="0">
                <a:solidFill>
                  <a:schemeClr val="bg1"/>
                </a:solidFill>
                <a:latin typeface="+mj-lt"/>
              </a:rPr>
              <a:t> </a:t>
            </a:r>
            <a:r>
              <a:rPr lang="en-US" sz="2600" dirty="0" err="1">
                <a:solidFill>
                  <a:schemeClr val="bg1"/>
                </a:solidFill>
                <a:latin typeface="+mj-lt"/>
              </a:rPr>
              <a:t>hội</a:t>
            </a:r>
            <a:r>
              <a:rPr lang="en-US" sz="2600" dirty="0">
                <a:solidFill>
                  <a:schemeClr val="bg1"/>
                </a:solidFill>
                <a:latin typeface="+mj-lt"/>
              </a:rPr>
              <a:t> </a:t>
            </a:r>
            <a:r>
              <a:rPr lang="en-US" sz="2600" dirty="0" err="1">
                <a:solidFill>
                  <a:schemeClr val="bg1"/>
                </a:solidFill>
                <a:latin typeface="+mj-lt"/>
              </a:rPr>
              <a:t>đồng</a:t>
            </a:r>
            <a:r>
              <a:rPr lang="en-US" sz="2600" dirty="0">
                <a:solidFill>
                  <a:schemeClr val="bg1"/>
                </a:solidFill>
                <a:latin typeface="+mj-lt"/>
              </a:rPr>
              <a:t> </a:t>
            </a:r>
            <a:r>
              <a:rPr lang="en-US" sz="2600" dirty="0" err="1">
                <a:solidFill>
                  <a:schemeClr val="bg1"/>
                </a:solidFill>
                <a:latin typeface="+mj-lt"/>
              </a:rPr>
              <a:t>tuyển</a:t>
            </a:r>
            <a:r>
              <a:rPr lang="en-US" sz="2600" dirty="0">
                <a:solidFill>
                  <a:schemeClr val="bg1"/>
                </a:solidFill>
                <a:latin typeface="+mj-lt"/>
              </a:rPr>
              <a:t> </a:t>
            </a:r>
            <a:r>
              <a:rPr lang="en-US" sz="2600" dirty="0" err="1">
                <a:solidFill>
                  <a:schemeClr val="bg1"/>
                </a:solidFill>
                <a:latin typeface="+mj-lt"/>
              </a:rPr>
              <a:t>chọn</a:t>
            </a:r>
            <a:r>
              <a:rPr lang="en-US" sz="2600" dirty="0">
                <a:solidFill>
                  <a:schemeClr val="bg1"/>
                </a:solidFill>
                <a:latin typeface="+mj-lt"/>
              </a:rPr>
              <a:t> </a:t>
            </a:r>
            <a:r>
              <a:rPr lang="en-US" sz="2600" dirty="0" err="1">
                <a:solidFill>
                  <a:schemeClr val="bg1"/>
                </a:solidFill>
                <a:latin typeface="+mj-lt"/>
              </a:rPr>
              <a:t>và</a:t>
            </a:r>
            <a:r>
              <a:rPr lang="en-US" sz="2600" dirty="0">
                <a:solidFill>
                  <a:schemeClr val="bg1"/>
                </a:solidFill>
                <a:latin typeface="+mj-lt"/>
              </a:rPr>
              <a:t> </a:t>
            </a:r>
            <a:r>
              <a:rPr lang="en-US" sz="2600" dirty="0" err="1">
                <a:solidFill>
                  <a:schemeClr val="bg1"/>
                </a:solidFill>
                <a:latin typeface="+mj-lt"/>
              </a:rPr>
              <a:t>được</a:t>
            </a:r>
            <a:r>
              <a:rPr lang="en-US" sz="2600" dirty="0">
                <a:solidFill>
                  <a:schemeClr val="bg1"/>
                </a:solidFill>
                <a:latin typeface="+mj-lt"/>
              </a:rPr>
              <a:t> </a:t>
            </a:r>
            <a:r>
              <a:rPr lang="en-US" sz="2600" dirty="0" err="1">
                <a:solidFill>
                  <a:schemeClr val="bg1"/>
                </a:solidFill>
                <a:latin typeface="+mj-lt"/>
              </a:rPr>
              <a:t>đánh</a:t>
            </a:r>
            <a:r>
              <a:rPr lang="en-US" sz="2600" dirty="0">
                <a:solidFill>
                  <a:schemeClr val="bg1"/>
                </a:solidFill>
                <a:latin typeface="+mj-lt"/>
              </a:rPr>
              <a:t> </a:t>
            </a:r>
            <a:r>
              <a:rPr lang="en-US" sz="2600" dirty="0" err="1">
                <a:solidFill>
                  <a:schemeClr val="bg1"/>
                </a:solidFill>
                <a:latin typeface="+mj-lt"/>
              </a:rPr>
              <a:t>giá</a:t>
            </a:r>
            <a:r>
              <a:rPr lang="en-US" sz="2600" dirty="0">
                <a:solidFill>
                  <a:schemeClr val="bg1"/>
                </a:solidFill>
                <a:latin typeface="+mj-lt"/>
              </a:rPr>
              <a:t> </a:t>
            </a:r>
            <a:r>
              <a:rPr lang="en-US" sz="2600" dirty="0" err="1" smtClean="0">
                <a:solidFill>
                  <a:schemeClr val="bg1"/>
                </a:solidFill>
                <a:latin typeface="+mj-lt"/>
              </a:rPr>
              <a:t>toàn</a:t>
            </a:r>
            <a:r>
              <a:rPr lang="en-US" sz="2600" dirty="0">
                <a:solidFill>
                  <a:schemeClr val="bg1"/>
                </a:solidFill>
                <a:latin typeface="+mj-lt"/>
              </a:rPr>
              <a:t> </a:t>
            </a:r>
            <a:r>
              <a:rPr lang="en-US" sz="2600" dirty="0" err="1" smtClean="0">
                <a:solidFill>
                  <a:schemeClr val="bg1"/>
                </a:solidFill>
                <a:latin typeface="+mj-lt"/>
              </a:rPr>
              <a:t>diện</a:t>
            </a:r>
            <a:r>
              <a:rPr lang="en-US" sz="2600" dirty="0">
                <a:solidFill>
                  <a:schemeClr val="bg1"/>
                </a:solidFill>
                <a:latin typeface="+mj-lt"/>
              </a:rPr>
              <a:t>. </a:t>
            </a:r>
            <a:r>
              <a:rPr lang="en-US" sz="2600" dirty="0" err="1" smtClean="0">
                <a:solidFill>
                  <a:schemeClr val="bg1"/>
                </a:solidFill>
                <a:latin typeface="+mj-lt"/>
              </a:rPr>
              <a:t>Chạy</a:t>
            </a:r>
            <a:r>
              <a:rPr lang="en-US" sz="2600" dirty="0" smtClean="0">
                <a:solidFill>
                  <a:schemeClr val="bg1"/>
                </a:solidFill>
                <a:latin typeface="+mj-lt"/>
              </a:rPr>
              <a:t> </a:t>
            </a:r>
            <a:r>
              <a:rPr lang="en-US" sz="2600" dirty="0" err="1">
                <a:solidFill>
                  <a:schemeClr val="bg1"/>
                </a:solidFill>
                <a:latin typeface="+mj-lt"/>
              </a:rPr>
              <a:t>thận</a:t>
            </a:r>
            <a:r>
              <a:rPr lang="en-US" sz="2600" dirty="0">
                <a:solidFill>
                  <a:schemeClr val="bg1"/>
                </a:solidFill>
                <a:latin typeface="+mj-lt"/>
              </a:rPr>
              <a:t> </a:t>
            </a:r>
            <a:r>
              <a:rPr lang="en-US" sz="2600" dirty="0" err="1">
                <a:solidFill>
                  <a:schemeClr val="bg1"/>
                </a:solidFill>
                <a:latin typeface="+mj-lt"/>
              </a:rPr>
              <a:t>ngay</a:t>
            </a:r>
            <a:r>
              <a:rPr lang="en-US" sz="2600" dirty="0">
                <a:solidFill>
                  <a:schemeClr val="bg1"/>
                </a:solidFill>
                <a:latin typeface="+mj-lt"/>
              </a:rPr>
              <a:t> </a:t>
            </a:r>
            <a:r>
              <a:rPr lang="en-US" sz="2600" dirty="0" err="1">
                <a:solidFill>
                  <a:schemeClr val="bg1"/>
                </a:solidFill>
                <a:latin typeface="+mj-lt"/>
              </a:rPr>
              <a:t>tr</a:t>
            </a:r>
            <a:r>
              <a:rPr lang="vi-VN" sz="2600" dirty="0">
                <a:solidFill>
                  <a:schemeClr val="bg1"/>
                </a:solidFill>
                <a:latin typeface="+mj-lt"/>
              </a:rPr>
              <a:t>ước</a:t>
            </a:r>
            <a:r>
              <a:rPr lang="en-US" sz="2600" dirty="0">
                <a:solidFill>
                  <a:schemeClr val="bg1"/>
                </a:solidFill>
                <a:latin typeface="+mj-lt"/>
              </a:rPr>
              <a:t> </a:t>
            </a:r>
            <a:r>
              <a:rPr lang="en-US" sz="2600" dirty="0" err="1">
                <a:solidFill>
                  <a:schemeClr val="bg1"/>
                </a:solidFill>
                <a:latin typeface="+mj-lt"/>
              </a:rPr>
              <a:t>mổ</a:t>
            </a:r>
            <a:r>
              <a:rPr lang="en-US" sz="2600" dirty="0">
                <a:solidFill>
                  <a:schemeClr val="bg1"/>
                </a:solidFill>
                <a:latin typeface="+mj-lt"/>
              </a:rPr>
              <a:t> </a:t>
            </a:r>
            <a:r>
              <a:rPr lang="en-US" sz="2600" dirty="0" err="1" smtClean="0">
                <a:solidFill>
                  <a:schemeClr val="bg1"/>
                </a:solidFill>
                <a:latin typeface="+mj-lt"/>
              </a:rPr>
              <a:t>tạo</a:t>
            </a:r>
            <a:r>
              <a:rPr lang="en-US" sz="2600" dirty="0" smtClean="0">
                <a:solidFill>
                  <a:schemeClr val="bg1"/>
                </a:solidFill>
                <a:latin typeface="+mj-lt"/>
              </a:rPr>
              <a:t> </a:t>
            </a:r>
            <a:r>
              <a:rPr lang="en-US" sz="2600" dirty="0" err="1" smtClean="0">
                <a:solidFill>
                  <a:schemeClr val="bg1"/>
                </a:solidFill>
                <a:latin typeface="+mj-lt"/>
              </a:rPr>
              <a:t>điều</a:t>
            </a:r>
            <a:r>
              <a:rPr lang="en-US" sz="2600" dirty="0" smtClean="0">
                <a:solidFill>
                  <a:schemeClr val="bg1"/>
                </a:solidFill>
                <a:latin typeface="+mj-lt"/>
              </a:rPr>
              <a:t> </a:t>
            </a:r>
            <a:r>
              <a:rPr lang="en-US" sz="2600" dirty="0" err="1" smtClean="0">
                <a:solidFill>
                  <a:schemeClr val="bg1"/>
                </a:solidFill>
                <a:latin typeface="+mj-lt"/>
              </a:rPr>
              <a:t>kiện</a:t>
            </a:r>
            <a:r>
              <a:rPr lang="en-US" sz="2600" dirty="0" smtClean="0">
                <a:solidFill>
                  <a:schemeClr val="bg1"/>
                </a:solidFill>
                <a:latin typeface="+mj-lt"/>
              </a:rPr>
              <a:t> </a:t>
            </a:r>
            <a:r>
              <a:rPr lang="en-US" sz="2600" dirty="0" err="1" smtClean="0">
                <a:solidFill>
                  <a:schemeClr val="bg1"/>
                </a:solidFill>
                <a:latin typeface="+mj-lt"/>
              </a:rPr>
              <a:t>quản</a:t>
            </a:r>
            <a:r>
              <a:rPr lang="en-US" sz="2600" dirty="0" smtClean="0">
                <a:solidFill>
                  <a:schemeClr val="bg1"/>
                </a:solidFill>
                <a:latin typeface="+mj-lt"/>
              </a:rPr>
              <a:t> </a:t>
            </a:r>
            <a:r>
              <a:rPr lang="en-US" sz="2600" dirty="0" err="1" smtClean="0">
                <a:solidFill>
                  <a:schemeClr val="bg1"/>
                </a:solidFill>
                <a:latin typeface="+mj-lt"/>
              </a:rPr>
              <a:t>lý</a:t>
            </a:r>
            <a:r>
              <a:rPr lang="en-US" sz="2600" dirty="0" smtClean="0">
                <a:solidFill>
                  <a:schemeClr val="bg1"/>
                </a:solidFill>
                <a:latin typeface="+mj-lt"/>
              </a:rPr>
              <a:t> </a:t>
            </a:r>
            <a:r>
              <a:rPr lang="en-US" sz="2600" dirty="0" err="1" smtClean="0">
                <a:solidFill>
                  <a:schemeClr val="bg1"/>
                </a:solidFill>
                <a:latin typeface="+mj-lt"/>
              </a:rPr>
              <a:t>dịch</a:t>
            </a:r>
            <a:r>
              <a:rPr lang="en-US" sz="2600" dirty="0" smtClean="0">
                <a:solidFill>
                  <a:schemeClr val="bg1"/>
                </a:solidFill>
                <a:latin typeface="+mj-lt"/>
              </a:rPr>
              <a:t> </a:t>
            </a:r>
            <a:r>
              <a:rPr lang="en-US" sz="2600" dirty="0" err="1">
                <a:solidFill>
                  <a:schemeClr val="bg1"/>
                </a:solidFill>
                <a:latin typeface="+mj-lt"/>
              </a:rPr>
              <a:t>trong</a:t>
            </a:r>
            <a:r>
              <a:rPr lang="en-US" sz="2600" dirty="0">
                <a:solidFill>
                  <a:schemeClr val="bg1"/>
                </a:solidFill>
                <a:latin typeface="+mj-lt"/>
              </a:rPr>
              <a:t> </a:t>
            </a:r>
            <a:r>
              <a:rPr lang="en-US" sz="2600" dirty="0" err="1">
                <a:solidFill>
                  <a:schemeClr val="bg1"/>
                </a:solidFill>
                <a:latin typeface="+mj-lt"/>
              </a:rPr>
              <a:t>mổ</a:t>
            </a:r>
            <a:r>
              <a:rPr lang="en-US" sz="2600" dirty="0">
                <a:solidFill>
                  <a:schemeClr val="bg1"/>
                </a:solidFill>
                <a:latin typeface="+mj-lt"/>
              </a:rPr>
              <a:t>. </a:t>
            </a:r>
          </a:p>
        </p:txBody>
      </p:sp>
      <p:sp>
        <p:nvSpPr>
          <p:cNvPr id="4" name="Title 1"/>
          <p:cNvSpPr>
            <a:spLocks noGrp="1"/>
          </p:cNvSpPr>
          <p:nvPr>
            <p:ph type="title"/>
          </p:nvPr>
        </p:nvSpPr>
        <p:spPr>
          <a:xfrm>
            <a:off x="457200" y="319088"/>
            <a:ext cx="8153400" cy="563562"/>
          </a:xfrm>
        </p:spPr>
        <p:txBody>
          <a:bodyPr/>
          <a:lstStyle/>
          <a:p>
            <a:pPr algn="ctr"/>
            <a:r>
              <a:rPr lang="en-US" dirty="0"/>
              <a:t>BÀN </a:t>
            </a:r>
            <a:r>
              <a:rPr lang="en-US" dirty="0" smtClean="0"/>
              <a:t>LUẬN</a:t>
            </a:r>
            <a:endParaRPr lang="en-US" dirty="0"/>
          </a:p>
        </p:txBody>
      </p:sp>
    </p:spTree>
    <p:extLst>
      <p:ext uri="{BB962C8B-B14F-4D97-AF65-F5344CB8AC3E}">
        <p14:creationId xmlns:p14="http://schemas.microsoft.com/office/powerpoint/2010/main" xmlns="" val="2272734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76200" y="1143000"/>
            <a:ext cx="8991600" cy="5257799"/>
          </a:xfrm>
          <a:custGeom>
            <a:avLst/>
            <a:gdLst>
              <a:gd name="connsiteX0" fmla="*/ 0 w 8991600"/>
              <a:gd name="connsiteY0" fmla="*/ 779504 h 4676929"/>
              <a:gd name="connsiteX1" fmla="*/ 779504 w 8991600"/>
              <a:gd name="connsiteY1" fmla="*/ 0 h 4676929"/>
              <a:gd name="connsiteX2" fmla="*/ 8212096 w 8991600"/>
              <a:gd name="connsiteY2" fmla="*/ 0 h 4676929"/>
              <a:gd name="connsiteX3" fmla="*/ 8991600 w 8991600"/>
              <a:gd name="connsiteY3" fmla="*/ 779504 h 4676929"/>
              <a:gd name="connsiteX4" fmla="*/ 8991600 w 8991600"/>
              <a:gd name="connsiteY4" fmla="*/ 3897425 h 4676929"/>
              <a:gd name="connsiteX5" fmla="*/ 8212096 w 8991600"/>
              <a:gd name="connsiteY5" fmla="*/ 4676929 h 4676929"/>
              <a:gd name="connsiteX6" fmla="*/ 779504 w 8991600"/>
              <a:gd name="connsiteY6" fmla="*/ 4676929 h 4676929"/>
              <a:gd name="connsiteX7" fmla="*/ 0 w 8991600"/>
              <a:gd name="connsiteY7" fmla="*/ 3897425 h 4676929"/>
              <a:gd name="connsiteX8" fmla="*/ 0 w 8991600"/>
              <a:gd name="connsiteY8" fmla="*/ 779504 h 467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4676929">
                <a:moveTo>
                  <a:pt x="0" y="779504"/>
                </a:moveTo>
                <a:cubicBezTo>
                  <a:pt x="0" y="348996"/>
                  <a:pt x="348996" y="0"/>
                  <a:pt x="779504" y="0"/>
                </a:cubicBezTo>
                <a:lnTo>
                  <a:pt x="8212096" y="0"/>
                </a:lnTo>
                <a:cubicBezTo>
                  <a:pt x="8642604" y="0"/>
                  <a:pt x="8991600" y="348996"/>
                  <a:pt x="8991600" y="779504"/>
                </a:cubicBezTo>
                <a:lnTo>
                  <a:pt x="8991600" y="3897425"/>
                </a:lnTo>
                <a:cubicBezTo>
                  <a:pt x="8991600" y="4327933"/>
                  <a:pt x="8642604" y="4676929"/>
                  <a:pt x="8212096" y="4676929"/>
                </a:cubicBezTo>
                <a:lnTo>
                  <a:pt x="779504" y="4676929"/>
                </a:lnTo>
                <a:cubicBezTo>
                  <a:pt x="348996" y="4676929"/>
                  <a:pt x="0" y="4327933"/>
                  <a:pt x="0" y="3897425"/>
                </a:cubicBezTo>
                <a:lnTo>
                  <a:pt x="0" y="779504"/>
                </a:lnTo>
                <a:close/>
              </a:path>
            </a:pathLst>
          </a:cu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12129" tIns="312129" rIns="312129" bIns="312129" numCol="1" spcCol="1270" anchor="ctr" anchorCtr="0">
            <a:noAutofit/>
          </a:bodyPr>
          <a:lstStyle/>
          <a:p>
            <a:pPr algn="just">
              <a:lnSpc>
                <a:spcPct val="150000"/>
              </a:lnSpc>
            </a:pPr>
            <a:endParaRPr lang="en-US" sz="2000" dirty="0">
              <a:solidFill>
                <a:schemeClr val="bg1"/>
              </a:solidFill>
            </a:endParaRPr>
          </a:p>
        </p:txBody>
      </p:sp>
      <p:sp>
        <p:nvSpPr>
          <p:cNvPr id="4" name="Title 1"/>
          <p:cNvSpPr>
            <a:spLocks noGrp="1"/>
          </p:cNvSpPr>
          <p:nvPr>
            <p:ph type="title"/>
          </p:nvPr>
        </p:nvSpPr>
        <p:spPr>
          <a:xfrm>
            <a:off x="457200" y="319088"/>
            <a:ext cx="8153400" cy="563562"/>
          </a:xfrm>
        </p:spPr>
        <p:txBody>
          <a:bodyPr/>
          <a:lstStyle/>
          <a:p>
            <a:pPr algn="ctr"/>
            <a:r>
              <a:rPr lang="en-US" dirty="0"/>
              <a:t>BÀN </a:t>
            </a:r>
            <a:r>
              <a:rPr lang="en-US" dirty="0" smtClean="0"/>
              <a:t>LUẬN</a:t>
            </a:r>
            <a:endParaRPr lang="en-US" dirty="0"/>
          </a:p>
        </p:txBody>
      </p:sp>
      <p:sp>
        <p:nvSpPr>
          <p:cNvPr id="2" name="Rectangle 1"/>
          <p:cNvSpPr/>
          <p:nvPr/>
        </p:nvSpPr>
        <p:spPr>
          <a:xfrm>
            <a:off x="279399" y="1587198"/>
            <a:ext cx="8458200" cy="4413516"/>
          </a:xfrm>
          <a:prstGeom prst="rect">
            <a:avLst/>
          </a:prstGeom>
        </p:spPr>
        <p:txBody>
          <a:bodyPr wrap="square">
            <a:spAutoFit/>
          </a:bodyPr>
          <a:lstStyle/>
          <a:p>
            <a:pPr algn="just">
              <a:lnSpc>
                <a:spcPct val="120000"/>
              </a:lnSpc>
            </a:pPr>
            <a:r>
              <a:rPr lang="en-US" sz="2600" dirty="0" err="1" smtClean="0">
                <a:solidFill>
                  <a:schemeClr val="bg1"/>
                </a:solidFill>
                <a:latin typeface="+mj-lt"/>
              </a:rPr>
              <a:t>Chúng</a:t>
            </a:r>
            <a:r>
              <a:rPr lang="en-US" sz="2600" dirty="0" smtClean="0">
                <a:solidFill>
                  <a:schemeClr val="bg1"/>
                </a:solidFill>
                <a:latin typeface="+mj-lt"/>
              </a:rPr>
              <a:t> </a:t>
            </a:r>
            <a:r>
              <a:rPr lang="en-US" sz="2600" dirty="0" err="1">
                <a:solidFill>
                  <a:schemeClr val="bg1"/>
                </a:solidFill>
                <a:latin typeface="+mj-lt"/>
              </a:rPr>
              <a:t>tôi</a:t>
            </a:r>
            <a:r>
              <a:rPr lang="en-US" sz="2600" dirty="0">
                <a:solidFill>
                  <a:schemeClr val="bg1"/>
                </a:solidFill>
                <a:latin typeface="+mj-lt"/>
              </a:rPr>
              <a:t> </a:t>
            </a:r>
            <a:r>
              <a:rPr lang="en-US" sz="2600" dirty="0" err="1">
                <a:solidFill>
                  <a:schemeClr val="bg1"/>
                </a:solidFill>
                <a:latin typeface="+mj-lt"/>
              </a:rPr>
              <a:t>kiểm</a:t>
            </a:r>
            <a:r>
              <a:rPr lang="en-US" sz="2600" dirty="0">
                <a:solidFill>
                  <a:schemeClr val="bg1"/>
                </a:solidFill>
                <a:latin typeface="+mj-lt"/>
              </a:rPr>
              <a:t> </a:t>
            </a:r>
            <a:r>
              <a:rPr lang="en-US" sz="2600" dirty="0" err="1">
                <a:solidFill>
                  <a:schemeClr val="bg1"/>
                </a:solidFill>
                <a:latin typeface="+mj-lt"/>
              </a:rPr>
              <a:t>soát</a:t>
            </a:r>
            <a:r>
              <a:rPr lang="en-US" sz="2600" dirty="0">
                <a:solidFill>
                  <a:schemeClr val="bg1"/>
                </a:solidFill>
                <a:latin typeface="+mj-lt"/>
              </a:rPr>
              <a:t> </a:t>
            </a:r>
            <a:r>
              <a:rPr lang="en-US" sz="2600" dirty="0" err="1">
                <a:solidFill>
                  <a:schemeClr val="bg1"/>
                </a:solidFill>
                <a:latin typeface="+mj-lt"/>
              </a:rPr>
              <a:t>dịch</a:t>
            </a:r>
            <a:r>
              <a:rPr lang="en-US" sz="2600" dirty="0">
                <a:solidFill>
                  <a:schemeClr val="bg1"/>
                </a:solidFill>
                <a:latin typeface="+mj-lt"/>
              </a:rPr>
              <a:t> </a:t>
            </a:r>
            <a:r>
              <a:rPr lang="en-US" sz="2600" dirty="0" err="1">
                <a:solidFill>
                  <a:schemeClr val="bg1"/>
                </a:solidFill>
                <a:latin typeface="+mj-lt"/>
              </a:rPr>
              <a:t>dựa</a:t>
            </a:r>
            <a:r>
              <a:rPr lang="en-US" sz="2600" dirty="0">
                <a:solidFill>
                  <a:schemeClr val="bg1"/>
                </a:solidFill>
                <a:latin typeface="+mj-lt"/>
              </a:rPr>
              <a:t> </a:t>
            </a:r>
            <a:r>
              <a:rPr lang="en-US" sz="2600" dirty="0" err="1">
                <a:solidFill>
                  <a:schemeClr val="bg1"/>
                </a:solidFill>
                <a:latin typeface="+mj-lt"/>
              </a:rPr>
              <a:t>vào</a:t>
            </a:r>
            <a:r>
              <a:rPr lang="en-US" sz="2600" dirty="0">
                <a:solidFill>
                  <a:schemeClr val="bg1"/>
                </a:solidFill>
                <a:latin typeface="+mj-lt"/>
              </a:rPr>
              <a:t> CVP </a:t>
            </a:r>
            <a:r>
              <a:rPr lang="en-US" sz="2600" dirty="0" err="1">
                <a:solidFill>
                  <a:schemeClr val="bg1"/>
                </a:solidFill>
                <a:latin typeface="+mj-lt"/>
              </a:rPr>
              <a:t>từ</a:t>
            </a:r>
            <a:r>
              <a:rPr lang="en-US" sz="2600" dirty="0">
                <a:solidFill>
                  <a:schemeClr val="bg1"/>
                </a:solidFill>
                <a:latin typeface="+mj-lt"/>
              </a:rPr>
              <a:t> </a:t>
            </a:r>
            <a:r>
              <a:rPr lang="en-US" sz="2600" dirty="0" smtClean="0">
                <a:solidFill>
                  <a:schemeClr val="bg1"/>
                </a:solidFill>
                <a:latin typeface="+mj-lt"/>
              </a:rPr>
              <a:t>10-15mmHg</a:t>
            </a:r>
            <a:r>
              <a:rPr lang="en-US" sz="2600" baseline="30000" dirty="0" smtClean="0">
                <a:solidFill>
                  <a:schemeClr val="bg1"/>
                </a:solidFill>
                <a:latin typeface="+mj-lt"/>
              </a:rPr>
              <a:t>5,8</a:t>
            </a:r>
            <a:r>
              <a:rPr lang="en-US" sz="2600" dirty="0" smtClean="0">
                <a:solidFill>
                  <a:schemeClr val="bg1"/>
                </a:solidFill>
                <a:latin typeface="+mj-lt"/>
              </a:rPr>
              <a:t>, </a:t>
            </a:r>
            <a:r>
              <a:rPr lang="en-US" sz="2600" dirty="0" err="1">
                <a:solidFill>
                  <a:schemeClr val="bg1"/>
                </a:solidFill>
                <a:latin typeface="+mj-lt"/>
              </a:rPr>
              <a:t>duy</a:t>
            </a:r>
            <a:r>
              <a:rPr lang="en-US" sz="2600" dirty="0">
                <a:solidFill>
                  <a:schemeClr val="bg1"/>
                </a:solidFill>
                <a:latin typeface="+mj-lt"/>
              </a:rPr>
              <a:t> </a:t>
            </a:r>
            <a:r>
              <a:rPr lang="en-US" sz="2600" dirty="0" err="1">
                <a:solidFill>
                  <a:schemeClr val="bg1"/>
                </a:solidFill>
                <a:latin typeface="+mj-lt"/>
              </a:rPr>
              <a:t>trì</a:t>
            </a:r>
            <a:r>
              <a:rPr lang="en-US" sz="2600" dirty="0">
                <a:solidFill>
                  <a:schemeClr val="bg1"/>
                </a:solidFill>
                <a:latin typeface="+mj-lt"/>
              </a:rPr>
              <a:t> HA </a:t>
            </a:r>
            <a:r>
              <a:rPr lang="en-US" sz="2600" dirty="0" err="1">
                <a:solidFill>
                  <a:schemeClr val="bg1"/>
                </a:solidFill>
                <a:latin typeface="+mj-lt"/>
              </a:rPr>
              <a:t>tâm</a:t>
            </a:r>
            <a:r>
              <a:rPr lang="en-US" sz="2600" dirty="0">
                <a:solidFill>
                  <a:schemeClr val="bg1"/>
                </a:solidFill>
                <a:latin typeface="+mj-lt"/>
              </a:rPr>
              <a:t> </a:t>
            </a:r>
            <a:r>
              <a:rPr lang="en-US" sz="2600" dirty="0" err="1">
                <a:solidFill>
                  <a:schemeClr val="bg1"/>
                </a:solidFill>
                <a:latin typeface="+mj-lt"/>
              </a:rPr>
              <a:t>thu</a:t>
            </a:r>
            <a:r>
              <a:rPr lang="en-US" sz="2600" dirty="0">
                <a:solidFill>
                  <a:schemeClr val="bg1"/>
                </a:solidFill>
                <a:latin typeface="+mj-lt"/>
              </a:rPr>
              <a:t> </a:t>
            </a:r>
            <a:r>
              <a:rPr lang="en-US" sz="2600" dirty="0" err="1">
                <a:solidFill>
                  <a:schemeClr val="bg1"/>
                </a:solidFill>
                <a:latin typeface="+mj-lt"/>
              </a:rPr>
              <a:t>từ</a:t>
            </a:r>
            <a:r>
              <a:rPr lang="en-US" sz="2600" dirty="0">
                <a:solidFill>
                  <a:schemeClr val="bg1"/>
                </a:solidFill>
                <a:latin typeface="+mj-lt"/>
              </a:rPr>
              <a:t> </a:t>
            </a:r>
            <a:r>
              <a:rPr lang="en-US" sz="2600" dirty="0" smtClean="0">
                <a:solidFill>
                  <a:schemeClr val="bg1"/>
                </a:solidFill>
                <a:latin typeface="+mj-lt"/>
              </a:rPr>
              <a:t>110-150mmHg</a:t>
            </a:r>
            <a:r>
              <a:rPr lang="en-US" sz="2600" baseline="30000" dirty="0" smtClean="0">
                <a:solidFill>
                  <a:schemeClr val="bg1"/>
                </a:solidFill>
                <a:latin typeface="+mj-lt"/>
              </a:rPr>
              <a:t>7</a:t>
            </a:r>
            <a:r>
              <a:rPr lang="en-US" sz="2600" dirty="0" smtClean="0">
                <a:solidFill>
                  <a:schemeClr val="bg1"/>
                </a:solidFill>
                <a:latin typeface="+mj-lt"/>
              </a:rPr>
              <a:t>. </a:t>
            </a:r>
            <a:r>
              <a:rPr lang="en-US" sz="2600" dirty="0">
                <a:solidFill>
                  <a:schemeClr val="bg1"/>
                </a:solidFill>
                <a:latin typeface="+mj-lt"/>
              </a:rPr>
              <a:t>K</a:t>
            </a:r>
            <a:r>
              <a:rPr lang="de-DE" sz="2600" dirty="0">
                <a:solidFill>
                  <a:schemeClr val="bg1"/>
                </a:solidFill>
                <a:latin typeface="+mj-lt"/>
              </a:rPr>
              <a:t>hi tái tưới máu thận ghép có thể tụt HA, nên cần đảm bảo đủ khối lượng tuần hoàn và HA cho thận ghép. Thuốc vận mạch chỉ sử dụng khi thật cần </a:t>
            </a:r>
            <a:r>
              <a:rPr lang="de-DE" sz="2600" dirty="0" smtClean="0">
                <a:solidFill>
                  <a:schemeClr val="bg1"/>
                </a:solidFill>
                <a:latin typeface="+mj-lt"/>
              </a:rPr>
              <a:t>thiết</a:t>
            </a:r>
            <a:r>
              <a:rPr lang="de-DE" sz="2600" baseline="30000" dirty="0" smtClean="0">
                <a:solidFill>
                  <a:schemeClr val="bg1"/>
                </a:solidFill>
                <a:latin typeface="+mj-lt"/>
              </a:rPr>
              <a:t>5,8</a:t>
            </a:r>
            <a:r>
              <a:rPr lang="de-DE" sz="2600" dirty="0" smtClean="0">
                <a:solidFill>
                  <a:schemeClr val="bg1"/>
                </a:solidFill>
                <a:latin typeface="+mj-lt"/>
              </a:rPr>
              <a:t>. </a:t>
            </a:r>
            <a:r>
              <a:rPr lang="de-DE" sz="2600" dirty="0">
                <a:solidFill>
                  <a:schemeClr val="bg1"/>
                </a:solidFill>
                <a:latin typeface="+mj-lt"/>
              </a:rPr>
              <a:t>Giảm đau sau mổ k</a:t>
            </a:r>
            <a:r>
              <a:rPr lang="en-US" sz="2600" dirty="0" err="1">
                <a:solidFill>
                  <a:schemeClr val="bg1"/>
                </a:solidFill>
                <a:latin typeface="+mj-lt"/>
              </a:rPr>
              <a:t>hông</a:t>
            </a:r>
            <a:r>
              <a:rPr lang="en-US" sz="2600" dirty="0">
                <a:solidFill>
                  <a:schemeClr val="bg1"/>
                </a:solidFill>
                <a:latin typeface="+mj-lt"/>
              </a:rPr>
              <a:t> </a:t>
            </a:r>
            <a:r>
              <a:rPr lang="en-US" sz="2600" dirty="0" err="1">
                <a:solidFill>
                  <a:schemeClr val="bg1"/>
                </a:solidFill>
                <a:latin typeface="+mj-lt"/>
              </a:rPr>
              <a:t>sử</a:t>
            </a:r>
            <a:r>
              <a:rPr lang="en-US" sz="2600" dirty="0">
                <a:solidFill>
                  <a:schemeClr val="bg1"/>
                </a:solidFill>
                <a:latin typeface="+mj-lt"/>
              </a:rPr>
              <a:t> </a:t>
            </a:r>
            <a:r>
              <a:rPr lang="en-US" sz="2600" dirty="0" err="1">
                <a:solidFill>
                  <a:schemeClr val="bg1"/>
                </a:solidFill>
                <a:latin typeface="+mj-lt"/>
              </a:rPr>
              <a:t>dụng</a:t>
            </a:r>
            <a:r>
              <a:rPr lang="en-US" sz="2600" dirty="0">
                <a:solidFill>
                  <a:schemeClr val="bg1"/>
                </a:solidFill>
                <a:latin typeface="+mj-lt"/>
              </a:rPr>
              <a:t> </a:t>
            </a:r>
            <a:r>
              <a:rPr lang="en-US" sz="2600" dirty="0" err="1">
                <a:solidFill>
                  <a:schemeClr val="bg1"/>
                </a:solidFill>
                <a:latin typeface="+mj-lt"/>
              </a:rPr>
              <a:t>kháng</a:t>
            </a:r>
            <a:r>
              <a:rPr lang="en-US" sz="2600" dirty="0">
                <a:solidFill>
                  <a:schemeClr val="bg1"/>
                </a:solidFill>
                <a:latin typeface="+mj-lt"/>
              </a:rPr>
              <a:t> </a:t>
            </a:r>
            <a:r>
              <a:rPr lang="en-US" sz="2600" dirty="0" err="1">
                <a:solidFill>
                  <a:schemeClr val="bg1"/>
                </a:solidFill>
                <a:latin typeface="+mj-lt"/>
              </a:rPr>
              <a:t>viêm</a:t>
            </a:r>
            <a:r>
              <a:rPr lang="en-US" sz="2600" dirty="0">
                <a:solidFill>
                  <a:schemeClr val="bg1"/>
                </a:solidFill>
                <a:latin typeface="+mj-lt"/>
              </a:rPr>
              <a:t> </a:t>
            </a:r>
            <a:r>
              <a:rPr lang="en-US" sz="2600" dirty="0" err="1">
                <a:solidFill>
                  <a:schemeClr val="bg1"/>
                </a:solidFill>
                <a:latin typeface="+mj-lt"/>
              </a:rPr>
              <a:t>không</a:t>
            </a:r>
            <a:r>
              <a:rPr lang="en-US" sz="2600" dirty="0">
                <a:solidFill>
                  <a:schemeClr val="bg1"/>
                </a:solidFill>
                <a:latin typeface="+mj-lt"/>
              </a:rPr>
              <a:t> </a:t>
            </a:r>
            <a:r>
              <a:rPr lang="en-US" sz="2600" dirty="0" smtClean="0">
                <a:solidFill>
                  <a:schemeClr val="bg1"/>
                </a:solidFill>
                <a:latin typeface="+mj-lt"/>
              </a:rPr>
              <a:t>steroid</a:t>
            </a:r>
            <a:r>
              <a:rPr lang="en-US" sz="2600" baseline="30000" dirty="0" smtClean="0">
                <a:solidFill>
                  <a:schemeClr val="bg1"/>
                </a:solidFill>
                <a:latin typeface="+mj-lt"/>
              </a:rPr>
              <a:t>3,6</a:t>
            </a:r>
            <a:r>
              <a:rPr lang="en-US" sz="2600" dirty="0" smtClean="0">
                <a:solidFill>
                  <a:schemeClr val="bg1"/>
                </a:solidFill>
                <a:latin typeface="+mj-lt"/>
              </a:rPr>
              <a:t>. </a:t>
            </a:r>
            <a:endParaRPr lang="en-US" sz="2600" dirty="0">
              <a:solidFill>
                <a:schemeClr val="bg1"/>
              </a:solidFill>
              <a:latin typeface="+mj-lt"/>
            </a:endParaRPr>
          </a:p>
          <a:p>
            <a:pPr algn="just">
              <a:lnSpc>
                <a:spcPct val="120000"/>
              </a:lnSpc>
            </a:pPr>
            <a:r>
              <a:rPr lang="en-US" sz="2600" dirty="0" err="1">
                <a:solidFill>
                  <a:schemeClr val="bg1"/>
                </a:solidFill>
                <a:latin typeface="+mj-lt"/>
              </a:rPr>
              <a:t>Ngoài</a:t>
            </a:r>
            <a:r>
              <a:rPr lang="en-US" sz="2600" dirty="0">
                <a:solidFill>
                  <a:schemeClr val="bg1"/>
                </a:solidFill>
                <a:latin typeface="+mj-lt"/>
              </a:rPr>
              <a:t> </a:t>
            </a:r>
            <a:r>
              <a:rPr lang="en-US" sz="2600" dirty="0" err="1" smtClean="0">
                <a:solidFill>
                  <a:schemeClr val="bg1"/>
                </a:solidFill>
                <a:latin typeface="+mj-lt"/>
              </a:rPr>
              <a:t>ra</a:t>
            </a:r>
            <a:r>
              <a:rPr lang="en-US" sz="2600" dirty="0" smtClean="0">
                <a:solidFill>
                  <a:schemeClr val="bg1"/>
                </a:solidFill>
                <a:latin typeface="+mj-lt"/>
              </a:rPr>
              <a:t>, </a:t>
            </a:r>
            <a:r>
              <a:rPr lang="en-US" sz="2600" dirty="0" err="1" smtClean="0">
                <a:solidFill>
                  <a:schemeClr val="bg1"/>
                </a:solidFill>
                <a:latin typeface="+mj-lt"/>
              </a:rPr>
              <a:t>thuốc</a:t>
            </a:r>
            <a:r>
              <a:rPr lang="en-US" sz="2600" dirty="0" smtClean="0">
                <a:solidFill>
                  <a:schemeClr val="bg1"/>
                </a:solidFill>
                <a:latin typeface="+mj-lt"/>
              </a:rPr>
              <a:t> </a:t>
            </a:r>
            <a:r>
              <a:rPr lang="vi-VN" sz="2600" dirty="0">
                <a:solidFill>
                  <a:schemeClr val="bg1"/>
                </a:solidFill>
                <a:latin typeface="+mj-lt"/>
              </a:rPr>
              <a:t>Ư</a:t>
            </a:r>
            <a:r>
              <a:rPr lang="en-US" sz="2600" dirty="0">
                <a:solidFill>
                  <a:schemeClr val="bg1"/>
                </a:solidFill>
                <a:latin typeface="+mj-lt"/>
              </a:rPr>
              <a:t>CMD </a:t>
            </a:r>
            <a:r>
              <a:rPr lang="en-US" sz="2600" dirty="0" err="1">
                <a:solidFill>
                  <a:schemeClr val="bg1"/>
                </a:solidFill>
                <a:latin typeface="+mj-lt"/>
              </a:rPr>
              <a:t>trước</a:t>
            </a:r>
            <a:r>
              <a:rPr lang="en-US" sz="2600" dirty="0">
                <a:solidFill>
                  <a:schemeClr val="bg1"/>
                </a:solidFill>
                <a:latin typeface="+mj-lt"/>
              </a:rPr>
              <a:t> </a:t>
            </a:r>
            <a:r>
              <a:rPr lang="en-US" sz="2600" dirty="0" err="1">
                <a:solidFill>
                  <a:schemeClr val="bg1"/>
                </a:solidFill>
                <a:latin typeface="+mj-lt"/>
              </a:rPr>
              <a:t>và</a:t>
            </a:r>
            <a:r>
              <a:rPr lang="en-US" sz="2600" dirty="0">
                <a:solidFill>
                  <a:schemeClr val="bg1"/>
                </a:solidFill>
                <a:latin typeface="+mj-lt"/>
              </a:rPr>
              <a:t> </a:t>
            </a:r>
            <a:r>
              <a:rPr lang="en-US" sz="2600" dirty="0" err="1">
                <a:solidFill>
                  <a:schemeClr val="bg1"/>
                </a:solidFill>
                <a:latin typeface="+mj-lt"/>
              </a:rPr>
              <a:t>sau</a:t>
            </a:r>
            <a:r>
              <a:rPr lang="en-US" sz="2600" dirty="0">
                <a:solidFill>
                  <a:schemeClr val="bg1"/>
                </a:solidFill>
                <a:latin typeface="+mj-lt"/>
              </a:rPr>
              <a:t> </a:t>
            </a:r>
            <a:r>
              <a:rPr lang="en-US" sz="2600" dirty="0" err="1">
                <a:solidFill>
                  <a:schemeClr val="bg1"/>
                </a:solidFill>
                <a:latin typeface="+mj-lt"/>
              </a:rPr>
              <a:t>ghép</a:t>
            </a:r>
            <a:r>
              <a:rPr lang="en-US" sz="2600" dirty="0">
                <a:solidFill>
                  <a:schemeClr val="bg1"/>
                </a:solidFill>
                <a:latin typeface="+mj-lt"/>
              </a:rPr>
              <a:t>, </a:t>
            </a:r>
            <a:r>
              <a:rPr lang="en-US" sz="2600" dirty="0" err="1" smtClean="0">
                <a:solidFill>
                  <a:schemeClr val="bg1"/>
                </a:solidFill>
                <a:latin typeface="+mj-lt"/>
              </a:rPr>
              <a:t>dd</a:t>
            </a:r>
            <a:r>
              <a:rPr lang="en-US" sz="2600" dirty="0" smtClean="0">
                <a:solidFill>
                  <a:schemeClr val="bg1"/>
                </a:solidFill>
                <a:latin typeface="+mj-lt"/>
              </a:rPr>
              <a:t> </a:t>
            </a:r>
            <a:r>
              <a:rPr lang="en-US" sz="2600" dirty="0" err="1">
                <a:solidFill>
                  <a:schemeClr val="bg1"/>
                </a:solidFill>
                <a:latin typeface="+mj-lt"/>
              </a:rPr>
              <a:t>rửa</a:t>
            </a:r>
            <a:r>
              <a:rPr lang="en-US" sz="2600" dirty="0">
                <a:solidFill>
                  <a:schemeClr val="bg1"/>
                </a:solidFill>
                <a:latin typeface="+mj-lt"/>
              </a:rPr>
              <a:t> </a:t>
            </a:r>
            <a:r>
              <a:rPr lang="en-US" sz="2600" dirty="0" err="1">
                <a:solidFill>
                  <a:schemeClr val="bg1"/>
                </a:solidFill>
                <a:latin typeface="+mj-lt"/>
              </a:rPr>
              <a:t>thận</a:t>
            </a:r>
            <a:r>
              <a:rPr lang="en-US" sz="2600" dirty="0">
                <a:solidFill>
                  <a:schemeClr val="bg1"/>
                </a:solidFill>
                <a:latin typeface="+mj-lt"/>
              </a:rPr>
              <a:t>, </a:t>
            </a:r>
            <a:r>
              <a:rPr lang="en-US" sz="2600" dirty="0" err="1">
                <a:solidFill>
                  <a:schemeClr val="bg1"/>
                </a:solidFill>
                <a:latin typeface="+mj-lt"/>
              </a:rPr>
              <a:t>áp</a:t>
            </a:r>
            <a:r>
              <a:rPr lang="en-US" sz="2600" dirty="0">
                <a:solidFill>
                  <a:schemeClr val="bg1"/>
                </a:solidFill>
                <a:latin typeface="+mj-lt"/>
              </a:rPr>
              <a:t> </a:t>
            </a:r>
            <a:r>
              <a:rPr lang="en-US" sz="2600" dirty="0" err="1">
                <a:solidFill>
                  <a:schemeClr val="bg1"/>
                </a:solidFill>
                <a:latin typeface="+mj-lt"/>
              </a:rPr>
              <a:t>lực</a:t>
            </a:r>
            <a:r>
              <a:rPr lang="en-US" sz="2600" dirty="0">
                <a:solidFill>
                  <a:schemeClr val="bg1"/>
                </a:solidFill>
                <a:latin typeface="+mj-lt"/>
              </a:rPr>
              <a:t> </a:t>
            </a:r>
            <a:r>
              <a:rPr lang="en-US" sz="2600" dirty="0" err="1">
                <a:solidFill>
                  <a:schemeClr val="bg1"/>
                </a:solidFill>
                <a:latin typeface="+mj-lt"/>
              </a:rPr>
              <a:t>bơm</a:t>
            </a:r>
            <a:r>
              <a:rPr lang="en-US" sz="2600" dirty="0">
                <a:solidFill>
                  <a:schemeClr val="bg1"/>
                </a:solidFill>
                <a:latin typeface="+mj-lt"/>
              </a:rPr>
              <a:t> </a:t>
            </a:r>
            <a:r>
              <a:rPr lang="en-US" sz="2600" dirty="0" err="1">
                <a:solidFill>
                  <a:schemeClr val="bg1"/>
                </a:solidFill>
                <a:latin typeface="+mj-lt"/>
              </a:rPr>
              <a:t>rửa</a:t>
            </a:r>
            <a:r>
              <a:rPr lang="en-US" sz="2600" dirty="0">
                <a:solidFill>
                  <a:schemeClr val="bg1"/>
                </a:solidFill>
                <a:latin typeface="+mj-lt"/>
              </a:rPr>
              <a:t> </a:t>
            </a:r>
            <a:r>
              <a:rPr lang="en-US" sz="2600" dirty="0" err="1" smtClean="0">
                <a:solidFill>
                  <a:schemeClr val="bg1"/>
                </a:solidFill>
                <a:latin typeface="+mj-lt"/>
              </a:rPr>
              <a:t>thận</a:t>
            </a:r>
            <a:r>
              <a:rPr lang="en-US" sz="2600" dirty="0" smtClean="0">
                <a:solidFill>
                  <a:schemeClr val="bg1"/>
                </a:solidFill>
                <a:latin typeface="+mj-lt"/>
              </a:rPr>
              <a:t>… </a:t>
            </a:r>
            <a:r>
              <a:rPr lang="en-US" sz="2600" dirty="0" err="1">
                <a:solidFill>
                  <a:schemeClr val="bg1"/>
                </a:solidFill>
                <a:latin typeface="+mj-lt"/>
              </a:rPr>
              <a:t>cũng</a:t>
            </a:r>
            <a:r>
              <a:rPr lang="en-US" sz="2600" dirty="0">
                <a:solidFill>
                  <a:schemeClr val="bg1"/>
                </a:solidFill>
                <a:latin typeface="+mj-lt"/>
              </a:rPr>
              <a:t> </a:t>
            </a:r>
            <a:r>
              <a:rPr lang="en-US" sz="2600" dirty="0" err="1">
                <a:solidFill>
                  <a:schemeClr val="bg1"/>
                </a:solidFill>
                <a:latin typeface="+mj-lt"/>
              </a:rPr>
              <a:t>phải</a:t>
            </a:r>
            <a:r>
              <a:rPr lang="en-US" sz="2600" dirty="0">
                <a:solidFill>
                  <a:schemeClr val="bg1"/>
                </a:solidFill>
                <a:latin typeface="+mj-lt"/>
              </a:rPr>
              <a:t> </a:t>
            </a:r>
            <a:r>
              <a:rPr lang="en-US" sz="2600" dirty="0" err="1">
                <a:solidFill>
                  <a:schemeClr val="bg1"/>
                </a:solidFill>
                <a:latin typeface="+mj-lt"/>
              </a:rPr>
              <a:t>thực</a:t>
            </a:r>
            <a:r>
              <a:rPr lang="en-US" sz="2600" dirty="0">
                <a:solidFill>
                  <a:schemeClr val="bg1"/>
                </a:solidFill>
                <a:latin typeface="+mj-lt"/>
              </a:rPr>
              <a:t> </a:t>
            </a:r>
            <a:r>
              <a:rPr lang="en-US" sz="2600" dirty="0" err="1">
                <a:solidFill>
                  <a:schemeClr val="bg1"/>
                </a:solidFill>
                <a:latin typeface="+mj-lt"/>
              </a:rPr>
              <a:t>hiện</a:t>
            </a:r>
            <a:r>
              <a:rPr lang="en-US" sz="2600" dirty="0">
                <a:solidFill>
                  <a:schemeClr val="bg1"/>
                </a:solidFill>
                <a:latin typeface="+mj-lt"/>
              </a:rPr>
              <a:t> </a:t>
            </a:r>
            <a:r>
              <a:rPr lang="en-US" sz="2600" dirty="0" err="1">
                <a:solidFill>
                  <a:schemeClr val="bg1"/>
                </a:solidFill>
                <a:latin typeface="+mj-lt"/>
              </a:rPr>
              <a:t>đúng</a:t>
            </a:r>
            <a:r>
              <a:rPr lang="en-US" sz="2600" dirty="0">
                <a:solidFill>
                  <a:schemeClr val="bg1"/>
                </a:solidFill>
                <a:latin typeface="+mj-lt"/>
              </a:rPr>
              <a:t> </a:t>
            </a:r>
            <a:r>
              <a:rPr lang="en-US" sz="2600" dirty="0" err="1" smtClean="0">
                <a:solidFill>
                  <a:schemeClr val="bg1"/>
                </a:solidFill>
                <a:latin typeface="+mj-lt"/>
              </a:rPr>
              <a:t>quy</a:t>
            </a:r>
            <a:r>
              <a:rPr lang="en-US" sz="2600" dirty="0" smtClean="0">
                <a:solidFill>
                  <a:schemeClr val="bg1"/>
                </a:solidFill>
                <a:latin typeface="+mj-lt"/>
              </a:rPr>
              <a:t> </a:t>
            </a:r>
            <a:r>
              <a:rPr lang="en-US" sz="2600" dirty="0" err="1" smtClean="0">
                <a:solidFill>
                  <a:schemeClr val="bg1"/>
                </a:solidFill>
                <a:latin typeface="+mj-lt"/>
              </a:rPr>
              <a:t>trình</a:t>
            </a:r>
            <a:r>
              <a:rPr lang="en-US" sz="2600" dirty="0" smtClean="0">
                <a:solidFill>
                  <a:schemeClr val="bg1"/>
                </a:solidFill>
                <a:latin typeface="+mj-lt"/>
              </a:rPr>
              <a:t>.</a:t>
            </a:r>
            <a:endParaRPr lang="en-US" sz="2600" dirty="0">
              <a:solidFill>
                <a:schemeClr val="bg1"/>
              </a:solidFill>
              <a:latin typeface="+mj-lt"/>
            </a:endParaRPr>
          </a:p>
        </p:txBody>
      </p:sp>
    </p:spTree>
    <p:extLst>
      <p:ext uri="{BB962C8B-B14F-4D97-AF65-F5344CB8AC3E}">
        <p14:creationId xmlns:p14="http://schemas.microsoft.com/office/powerpoint/2010/main" xmlns="" val="481615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itchFamily="34" charset="0"/>
                <a:cs typeface="Arial" pitchFamily="34" charset="0"/>
              </a:rPr>
              <a:t>KẾT</a:t>
            </a:r>
            <a:r>
              <a:rPr lang="en-US" dirty="0" smtClean="0">
                <a:latin typeface="Arial" pitchFamily="34" charset="0"/>
                <a:cs typeface="Arial" pitchFamily="34" charset="0"/>
              </a:rPr>
              <a:t> </a:t>
            </a:r>
            <a:r>
              <a:rPr lang="en-US" dirty="0">
                <a:latin typeface="Arial" pitchFamily="34" charset="0"/>
                <a:cs typeface="Arial" pitchFamily="34" charset="0"/>
              </a:rPr>
              <a:t>LUẬN</a:t>
            </a:r>
            <a:endParaRPr lang="en-US" dirty="0"/>
          </a:p>
        </p:txBody>
      </p:sp>
      <p:grpSp>
        <p:nvGrpSpPr>
          <p:cNvPr id="3" name="Group 2"/>
          <p:cNvGrpSpPr/>
          <p:nvPr/>
        </p:nvGrpSpPr>
        <p:grpSpPr>
          <a:xfrm>
            <a:off x="152398" y="1142998"/>
            <a:ext cx="8839204" cy="5257803"/>
            <a:chOff x="684" y="1752587"/>
            <a:chExt cx="5705604" cy="4724421"/>
          </a:xfrm>
        </p:grpSpPr>
        <p:sp>
          <p:nvSpPr>
            <p:cNvPr id="4" name="Freeform 3"/>
            <p:cNvSpPr/>
            <p:nvPr/>
          </p:nvSpPr>
          <p:spPr>
            <a:xfrm rot="16200000">
              <a:off x="491295" y="1261977"/>
              <a:ext cx="4724383" cy="5705603"/>
            </a:xfrm>
            <a:custGeom>
              <a:avLst/>
              <a:gdLst>
                <a:gd name="connsiteX0" fmla="*/ 0 w 2953233"/>
                <a:gd name="connsiteY0" fmla="*/ 147662 h 4724382"/>
                <a:gd name="connsiteX1" fmla="*/ 147662 w 2953233"/>
                <a:gd name="connsiteY1" fmla="*/ 0 h 4724382"/>
                <a:gd name="connsiteX2" fmla="*/ 2805571 w 2953233"/>
                <a:gd name="connsiteY2" fmla="*/ 0 h 4724382"/>
                <a:gd name="connsiteX3" fmla="*/ 2953233 w 2953233"/>
                <a:gd name="connsiteY3" fmla="*/ 147662 h 4724382"/>
                <a:gd name="connsiteX4" fmla="*/ 2953233 w 2953233"/>
                <a:gd name="connsiteY4" fmla="*/ 4576720 h 4724382"/>
                <a:gd name="connsiteX5" fmla="*/ 2805571 w 2953233"/>
                <a:gd name="connsiteY5" fmla="*/ 4724382 h 4724382"/>
                <a:gd name="connsiteX6" fmla="*/ 147662 w 2953233"/>
                <a:gd name="connsiteY6" fmla="*/ 4724382 h 4724382"/>
                <a:gd name="connsiteX7" fmla="*/ 0 w 2953233"/>
                <a:gd name="connsiteY7" fmla="*/ 4576720 h 4724382"/>
                <a:gd name="connsiteX8" fmla="*/ 0 w 2953233"/>
                <a:gd name="connsiteY8" fmla="*/ 147662 h 47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3233" h="4724382">
                  <a:moveTo>
                    <a:pt x="2860929" y="1"/>
                  </a:moveTo>
                  <a:cubicBezTo>
                    <a:pt x="2911906" y="1"/>
                    <a:pt x="2953233" y="105761"/>
                    <a:pt x="2953233" y="236220"/>
                  </a:cubicBezTo>
                  <a:lnTo>
                    <a:pt x="2953233" y="4488162"/>
                  </a:lnTo>
                  <a:cubicBezTo>
                    <a:pt x="2953233" y="4618621"/>
                    <a:pt x="2911906" y="4724381"/>
                    <a:pt x="2860929" y="4724381"/>
                  </a:cubicBezTo>
                  <a:lnTo>
                    <a:pt x="92304" y="4724381"/>
                  </a:lnTo>
                  <a:cubicBezTo>
                    <a:pt x="41327" y="4724381"/>
                    <a:pt x="0" y="4618621"/>
                    <a:pt x="0" y="4488162"/>
                  </a:cubicBezTo>
                  <a:lnTo>
                    <a:pt x="0" y="236220"/>
                  </a:lnTo>
                  <a:cubicBezTo>
                    <a:pt x="0" y="105761"/>
                    <a:pt x="41327" y="1"/>
                    <a:pt x="92304" y="1"/>
                  </a:cubicBezTo>
                  <a:lnTo>
                    <a:pt x="2860929" y="1"/>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0389" tIns="182880" rIns="151130" bIns="2362586" numCol="1" spcCol="1270" anchor="ctr" anchorCtr="0">
              <a:noAutofit/>
            </a:bodyPr>
            <a:lstStyle/>
            <a:p>
              <a:pPr lvl="0" algn="just" defTabSz="1511300">
                <a:lnSpc>
                  <a:spcPct val="90000"/>
                </a:lnSpc>
                <a:spcBef>
                  <a:spcPct val="0"/>
                </a:spcBef>
                <a:spcAft>
                  <a:spcPct val="35000"/>
                </a:spcAft>
              </a:pPr>
              <a:endParaRPr lang="en-US" kern="1200" dirty="0">
                <a:latin typeface="+mj-lt"/>
              </a:endParaRPr>
            </a:p>
          </p:txBody>
        </p:sp>
        <p:sp>
          <p:nvSpPr>
            <p:cNvPr id="6" name="Freeform 5"/>
            <p:cNvSpPr/>
            <p:nvPr/>
          </p:nvSpPr>
          <p:spPr>
            <a:xfrm>
              <a:off x="684" y="1752591"/>
              <a:ext cx="5508858" cy="4724382"/>
            </a:xfrm>
            <a:custGeom>
              <a:avLst/>
              <a:gdLst>
                <a:gd name="connsiteX0" fmla="*/ 0 w 2200159"/>
                <a:gd name="connsiteY0" fmla="*/ 0 h 4724382"/>
                <a:gd name="connsiteX1" fmla="*/ 2200159 w 2200159"/>
                <a:gd name="connsiteY1" fmla="*/ 0 h 4724382"/>
                <a:gd name="connsiteX2" fmla="*/ 2200159 w 2200159"/>
                <a:gd name="connsiteY2" fmla="*/ 4724382 h 4724382"/>
                <a:gd name="connsiteX3" fmla="*/ 0 w 2200159"/>
                <a:gd name="connsiteY3" fmla="*/ 4724382 h 4724382"/>
                <a:gd name="connsiteX4" fmla="*/ 0 w 2200159"/>
                <a:gd name="connsiteY4" fmla="*/ 0 h 4724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159" h="4724382">
                  <a:moveTo>
                    <a:pt x="0" y="0"/>
                  </a:moveTo>
                  <a:lnTo>
                    <a:pt x="2200159" y="0"/>
                  </a:lnTo>
                  <a:lnTo>
                    <a:pt x="2200159" y="4724382"/>
                  </a:lnTo>
                  <a:lnTo>
                    <a:pt x="0" y="472438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182880" rIns="0" bIns="0" numCol="1" spcCol="1270" anchor="ctr" anchorCtr="0">
              <a:noAutofit/>
            </a:bodyPr>
            <a:lstStyle/>
            <a:p>
              <a:pPr lvl="1" algn="just" defTabSz="622300">
                <a:lnSpc>
                  <a:spcPct val="130000"/>
                </a:lnSpc>
                <a:spcBef>
                  <a:spcPct val="0"/>
                </a:spcBef>
                <a:spcAft>
                  <a:spcPct val="35000"/>
                </a:spcAft>
              </a:pPr>
              <a:r>
                <a:rPr lang="en-US" sz="2800" dirty="0" err="1" smtClean="0">
                  <a:solidFill>
                    <a:schemeClr val="bg1"/>
                  </a:solidFill>
                  <a:latin typeface="+mj-lt"/>
                </a:rPr>
                <a:t>Chất</a:t>
              </a:r>
              <a:r>
                <a:rPr lang="en-US" sz="2800" dirty="0" smtClean="0">
                  <a:solidFill>
                    <a:schemeClr val="bg1"/>
                  </a:solidFill>
                  <a:latin typeface="+mj-lt"/>
                </a:rPr>
                <a:t> </a:t>
              </a:r>
              <a:r>
                <a:rPr lang="en-US" sz="2800" dirty="0" err="1">
                  <a:solidFill>
                    <a:schemeClr val="bg1"/>
                  </a:solidFill>
                  <a:latin typeface="+mj-lt"/>
                </a:rPr>
                <a:t>lượng</a:t>
              </a:r>
              <a:r>
                <a:rPr lang="en-US" sz="2800" dirty="0">
                  <a:solidFill>
                    <a:schemeClr val="bg1"/>
                  </a:solidFill>
                  <a:latin typeface="+mj-lt"/>
                </a:rPr>
                <a:t> </a:t>
              </a:r>
              <a:r>
                <a:rPr lang="en-US" sz="2800" dirty="0" err="1">
                  <a:solidFill>
                    <a:schemeClr val="bg1"/>
                  </a:solidFill>
                  <a:latin typeface="+mj-lt"/>
                </a:rPr>
                <a:t>quả</a:t>
              </a:r>
              <a:r>
                <a:rPr lang="en-US" sz="2800" dirty="0">
                  <a:solidFill>
                    <a:schemeClr val="bg1"/>
                  </a:solidFill>
                  <a:latin typeface="+mj-lt"/>
                </a:rPr>
                <a:t> </a:t>
              </a:r>
              <a:r>
                <a:rPr lang="en-US" sz="2800" dirty="0" err="1">
                  <a:solidFill>
                    <a:schemeClr val="bg1"/>
                  </a:solidFill>
                  <a:latin typeface="+mj-lt"/>
                </a:rPr>
                <a:t>thận</a:t>
              </a:r>
              <a:r>
                <a:rPr lang="en-US" sz="2800" dirty="0">
                  <a:solidFill>
                    <a:schemeClr val="bg1"/>
                  </a:solidFill>
                  <a:latin typeface="+mj-lt"/>
                </a:rPr>
                <a:t> </a:t>
              </a:r>
              <a:r>
                <a:rPr lang="en-US" sz="2800" dirty="0" err="1">
                  <a:solidFill>
                    <a:schemeClr val="bg1"/>
                  </a:solidFill>
                  <a:latin typeface="+mj-lt"/>
                </a:rPr>
                <a:t>lấy</a:t>
              </a:r>
              <a:r>
                <a:rPr lang="en-US" sz="2800" dirty="0">
                  <a:solidFill>
                    <a:schemeClr val="bg1"/>
                  </a:solidFill>
                  <a:latin typeface="+mj-lt"/>
                </a:rPr>
                <a:t> </a:t>
              </a:r>
              <a:r>
                <a:rPr lang="en-US" sz="2800" dirty="0" err="1">
                  <a:solidFill>
                    <a:schemeClr val="bg1"/>
                  </a:solidFill>
                  <a:latin typeface="+mj-lt"/>
                </a:rPr>
                <a:t>từ</a:t>
              </a:r>
              <a:r>
                <a:rPr lang="en-US" sz="2800" dirty="0">
                  <a:solidFill>
                    <a:schemeClr val="bg1"/>
                  </a:solidFill>
                  <a:latin typeface="+mj-lt"/>
                </a:rPr>
                <a:t> </a:t>
              </a:r>
              <a:r>
                <a:rPr lang="en-US" sz="2800" dirty="0" err="1">
                  <a:solidFill>
                    <a:schemeClr val="bg1"/>
                  </a:solidFill>
                  <a:latin typeface="+mj-lt"/>
                </a:rPr>
                <a:t>người</a:t>
              </a:r>
              <a:r>
                <a:rPr lang="en-US" sz="2800" dirty="0">
                  <a:solidFill>
                    <a:schemeClr val="bg1"/>
                  </a:solidFill>
                  <a:latin typeface="+mj-lt"/>
                </a:rPr>
                <a:t> </a:t>
              </a:r>
              <a:r>
                <a:rPr lang="en-US" sz="2800" dirty="0" err="1">
                  <a:solidFill>
                    <a:schemeClr val="bg1"/>
                  </a:solidFill>
                  <a:latin typeface="+mj-lt"/>
                </a:rPr>
                <a:t>cho</a:t>
              </a:r>
              <a:r>
                <a:rPr lang="en-US" sz="2800" dirty="0">
                  <a:solidFill>
                    <a:schemeClr val="bg1"/>
                  </a:solidFill>
                  <a:latin typeface="+mj-lt"/>
                </a:rPr>
                <a:t> </a:t>
              </a:r>
              <a:r>
                <a:rPr lang="en-US" sz="2800" dirty="0" err="1">
                  <a:solidFill>
                    <a:schemeClr val="bg1"/>
                  </a:solidFill>
                  <a:latin typeface="+mj-lt"/>
                </a:rPr>
                <a:t>chết</a:t>
              </a:r>
              <a:r>
                <a:rPr lang="en-US" sz="2800" dirty="0">
                  <a:solidFill>
                    <a:schemeClr val="bg1"/>
                  </a:solidFill>
                  <a:latin typeface="+mj-lt"/>
                </a:rPr>
                <a:t> </a:t>
              </a:r>
              <a:r>
                <a:rPr lang="en-US" sz="2800" dirty="0" err="1">
                  <a:solidFill>
                    <a:schemeClr val="bg1"/>
                  </a:solidFill>
                  <a:latin typeface="+mj-lt"/>
                </a:rPr>
                <a:t>tim</a:t>
              </a:r>
              <a:r>
                <a:rPr lang="en-US" sz="2800" dirty="0">
                  <a:solidFill>
                    <a:schemeClr val="bg1"/>
                  </a:solidFill>
                  <a:latin typeface="+mj-lt"/>
                </a:rPr>
                <a:t> </a:t>
              </a:r>
              <a:r>
                <a:rPr lang="en-US" sz="2800" dirty="0" err="1">
                  <a:solidFill>
                    <a:schemeClr val="bg1"/>
                  </a:solidFill>
                  <a:latin typeface="+mj-lt"/>
                </a:rPr>
                <a:t>kém</a:t>
              </a:r>
              <a:r>
                <a:rPr lang="en-US" sz="2800" dirty="0">
                  <a:solidFill>
                    <a:schemeClr val="bg1"/>
                  </a:solidFill>
                  <a:latin typeface="+mj-lt"/>
                </a:rPr>
                <a:t> </a:t>
              </a:r>
              <a:r>
                <a:rPr lang="en-US" sz="2800" dirty="0" err="1">
                  <a:solidFill>
                    <a:schemeClr val="bg1"/>
                  </a:solidFill>
                  <a:latin typeface="+mj-lt"/>
                </a:rPr>
                <a:t>hơn</a:t>
              </a:r>
              <a:r>
                <a:rPr lang="en-US" sz="2800" dirty="0">
                  <a:solidFill>
                    <a:schemeClr val="bg1"/>
                  </a:solidFill>
                  <a:latin typeface="+mj-lt"/>
                </a:rPr>
                <a:t> </a:t>
              </a:r>
              <a:r>
                <a:rPr lang="en-US" sz="2800" dirty="0" err="1">
                  <a:solidFill>
                    <a:schemeClr val="bg1"/>
                  </a:solidFill>
                  <a:latin typeface="+mj-lt"/>
                </a:rPr>
                <a:t>nhiều</a:t>
              </a:r>
              <a:r>
                <a:rPr lang="en-US" sz="2800" dirty="0">
                  <a:solidFill>
                    <a:schemeClr val="bg1"/>
                  </a:solidFill>
                  <a:latin typeface="+mj-lt"/>
                </a:rPr>
                <a:t> </a:t>
              </a:r>
              <a:r>
                <a:rPr lang="en-US" sz="2800" dirty="0" err="1">
                  <a:solidFill>
                    <a:schemeClr val="bg1"/>
                  </a:solidFill>
                  <a:latin typeface="+mj-lt"/>
                </a:rPr>
                <a:t>người</a:t>
              </a:r>
              <a:r>
                <a:rPr lang="en-US" sz="2800" dirty="0">
                  <a:solidFill>
                    <a:schemeClr val="bg1"/>
                  </a:solidFill>
                  <a:latin typeface="+mj-lt"/>
                </a:rPr>
                <a:t> </a:t>
              </a:r>
              <a:r>
                <a:rPr lang="en-US" sz="2800" dirty="0" err="1">
                  <a:solidFill>
                    <a:schemeClr val="bg1"/>
                  </a:solidFill>
                  <a:latin typeface="+mj-lt"/>
                </a:rPr>
                <a:t>cho</a:t>
              </a:r>
              <a:r>
                <a:rPr lang="en-US" sz="2800" dirty="0">
                  <a:solidFill>
                    <a:schemeClr val="bg1"/>
                  </a:solidFill>
                  <a:latin typeface="+mj-lt"/>
                </a:rPr>
                <a:t> </a:t>
              </a:r>
              <a:r>
                <a:rPr lang="en-US" sz="2800" dirty="0" err="1">
                  <a:solidFill>
                    <a:schemeClr val="bg1"/>
                  </a:solidFill>
                  <a:latin typeface="+mj-lt"/>
                </a:rPr>
                <a:t>chết</a:t>
              </a:r>
              <a:r>
                <a:rPr lang="en-US" sz="2800" dirty="0">
                  <a:solidFill>
                    <a:schemeClr val="bg1"/>
                  </a:solidFill>
                  <a:latin typeface="+mj-lt"/>
                </a:rPr>
                <a:t> </a:t>
              </a:r>
              <a:r>
                <a:rPr lang="en-US" sz="2800" dirty="0" err="1">
                  <a:solidFill>
                    <a:schemeClr val="bg1"/>
                  </a:solidFill>
                  <a:latin typeface="+mj-lt"/>
                </a:rPr>
                <a:t>não</a:t>
              </a:r>
              <a:r>
                <a:rPr lang="en-US" sz="2800" dirty="0">
                  <a:solidFill>
                    <a:schemeClr val="bg1"/>
                  </a:solidFill>
                  <a:latin typeface="+mj-lt"/>
                </a:rPr>
                <a:t> </a:t>
              </a:r>
              <a:r>
                <a:rPr lang="en-US" sz="2800" dirty="0" err="1">
                  <a:solidFill>
                    <a:schemeClr val="bg1"/>
                  </a:solidFill>
                  <a:latin typeface="+mj-lt"/>
                </a:rPr>
                <a:t>và</a:t>
              </a:r>
              <a:r>
                <a:rPr lang="en-US" sz="2800" dirty="0">
                  <a:solidFill>
                    <a:schemeClr val="bg1"/>
                  </a:solidFill>
                  <a:latin typeface="+mj-lt"/>
                </a:rPr>
                <a:t> </a:t>
              </a:r>
              <a:r>
                <a:rPr lang="en-US" sz="2800" dirty="0" err="1">
                  <a:solidFill>
                    <a:schemeClr val="bg1"/>
                  </a:solidFill>
                  <a:latin typeface="+mj-lt"/>
                </a:rPr>
                <a:t>người</a:t>
              </a:r>
              <a:r>
                <a:rPr lang="en-US" sz="2800" dirty="0">
                  <a:solidFill>
                    <a:schemeClr val="bg1"/>
                  </a:solidFill>
                  <a:latin typeface="+mj-lt"/>
                </a:rPr>
                <a:t> </a:t>
              </a:r>
              <a:r>
                <a:rPr lang="en-US" sz="2800" dirty="0" err="1">
                  <a:solidFill>
                    <a:schemeClr val="bg1"/>
                  </a:solidFill>
                  <a:latin typeface="+mj-lt"/>
                </a:rPr>
                <a:t>cho</a:t>
              </a:r>
              <a:r>
                <a:rPr lang="en-US" sz="2800" dirty="0">
                  <a:solidFill>
                    <a:schemeClr val="bg1"/>
                  </a:solidFill>
                  <a:latin typeface="+mj-lt"/>
                </a:rPr>
                <a:t> </a:t>
              </a:r>
              <a:r>
                <a:rPr lang="en-US" sz="2800" dirty="0" err="1">
                  <a:solidFill>
                    <a:schemeClr val="bg1"/>
                  </a:solidFill>
                  <a:latin typeface="+mj-lt"/>
                </a:rPr>
                <a:t>sống</a:t>
              </a:r>
              <a:r>
                <a:rPr lang="en-US" sz="2800" dirty="0">
                  <a:solidFill>
                    <a:schemeClr val="bg1"/>
                  </a:solidFill>
                  <a:latin typeface="+mj-lt"/>
                </a:rPr>
                <a:t>. </a:t>
              </a:r>
              <a:r>
                <a:rPr lang="en-US" sz="2800" dirty="0" err="1" smtClean="0">
                  <a:solidFill>
                    <a:schemeClr val="bg1"/>
                  </a:solidFill>
                  <a:latin typeface="+mj-lt"/>
                </a:rPr>
                <a:t>Mặc</a:t>
              </a:r>
              <a:r>
                <a:rPr lang="en-US" sz="2800" dirty="0">
                  <a:solidFill>
                    <a:schemeClr val="bg1"/>
                  </a:solidFill>
                  <a:latin typeface="+mj-lt"/>
                </a:rPr>
                <a:t> </a:t>
              </a:r>
              <a:r>
                <a:rPr lang="en-US" sz="2800" dirty="0" err="1" smtClean="0">
                  <a:solidFill>
                    <a:schemeClr val="bg1"/>
                  </a:solidFill>
                  <a:latin typeface="+mj-lt"/>
                </a:rPr>
                <a:t>dù</a:t>
              </a:r>
              <a:r>
                <a:rPr lang="en-US" sz="2800" dirty="0">
                  <a:solidFill>
                    <a:schemeClr val="bg1"/>
                  </a:solidFill>
                  <a:latin typeface="+mj-lt"/>
                </a:rPr>
                <a:t> </a:t>
              </a:r>
              <a:r>
                <a:rPr lang="en-US" sz="2800" dirty="0" err="1" smtClean="0">
                  <a:solidFill>
                    <a:schemeClr val="bg1"/>
                  </a:solidFill>
                  <a:latin typeface="+mj-lt"/>
                </a:rPr>
                <a:t>kết</a:t>
              </a:r>
              <a:r>
                <a:rPr lang="en-US" sz="2800" dirty="0">
                  <a:solidFill>
                    <a:schemeClr val="bg1"/>
                  </a:solidFill>
                  <a:latin typeface="+mj-lt"/>
                </a:rPr>
                <a:t> </a:t>
              </a:r>
              <a:r>
                <a:rPr lang="en-US" sz="2800" dirty="0" err="1" smtClean="0">
                  <a:solidFill>
                    <a:schemeClr val="bg1"/>
                  </a:solidFill>
                  <a:latin typeface="+mj-lt"/>
                </a:rPr>
                <a:t>quả</a:t>
              </a:r>
              <a:r>
                <a:rPr lang="en-US" sz="2800" dirty="0">
                  <a:solidFill>
                    <a:schemeClr val="bg1"/>
                  </a:solidFill>
                  <a:latin typeface="+mj-lt"/>
                </a:rPr>
                <a:t> </a:t>
              </a:r>
              <a:r>
                <a:rPr lang="en-US" sz="2800" dirty="0" err="1" smtClean="0">
                  <a:solidFill>
                    <a:schemeClr val="bg1"/>
                  </a:solidFill>
                  <a:latin typeface="+mj-lt"/>
                </a:rPr>
                <a:t>về</a:t>
              </a:r>
              <a:r>
                <a:rPr lang="en-US" sz="2800" dirty="0">
                  <a:solidFill>
                    <a:schemeClr val="bg1"/>
                  </a:solidFill>
                  <a:latin typeface="+mj-lt"/>
                </a:rPr>
                <a:t> </a:t>
              </a:r>
              <a:r>
                <a:rPr lang="en-US" sz="2800" dirty="0" err="1" smtClean="0">
                  <a:solidFill>
                    <a:schemeClr val="bg1"/>
                  </a:solidFill>
                  <a:latin typeface="+mj-lt"/>
                </a:rPr>
                <a:t>lâu</a:t>
              </a:r>
              <a:r>
                <a:rPr lang="en-US" sz="2800" dirty="0">
                  <a:solidFill>
                    <a:schemeClr val="bg1"/>
                  </a:solidFill>
                  <a:latin typeface="+mj-lt"/>
                </a:rPr>
                <a:t> </a:t>
              </a:r>
              <a:r>
                <a:rPr lang="en-US" sz="2800" dirty="0" err="1" smtClean="0">
                  <a:solidFill>
                    <a:schemeClr val="bg1"/>
                  </a:solidFill>
                  <a:latin typeface="+mj-lt"/>
                </a:rPr>
                <a:t>dài</a:t>
              </a:r>
              <a:r>
                <a:rPr lang="en-US" sz="2800" dirty="0">
                  <a:solidFill>
                    <a:schemeClr val="bg1"/>
                  </a:solidFill>
                  <a:latin typeface="+mj-lt"/>
                </a:rPr>
                <a:t> </a:t>
              </a:r>
              <a:r>
                <a:rPr lang="en-US" sz="2800" dirty="0" err="1" smtClean="0">
                  <a:solidFill>
                    <a:schemeClr val="bg1"/>
                  </a:solidFill>
                  <a:latin typeface="+mj-lt"/>
                </a:rPr>
                <a:t>thận</a:t>
              </a:r>
              <a:r>
                <a:rPr lang="en-US" sz="2800" dirty="0">
                  <a:solidFill>
                    <a:schemeClr val="bg1"/>
                  </a:solidFill>
                  <a:latin typeface="+mj-lt"/>
                </a:rPr>
                <a:t> </a:t>
              </a:r>
              <a:r>
                <a:rPr lang="en-US" sz="2800" dirty="0" err="1" smtClean="0">
                  <a:solidFill>
                    <a:schemeClr val="bg1"/>
                  </a:solidFill>
                  <a:latin typeface="+mj-lt"/>
                </a:rPr>
                <a:t>ghép</a:t>
              </a:r>
              <a:r>
                <a:rPr lang="en-US" sz="2800" dirty="0">
                  <a:solidFill>
                    <a:schemeClr val="bg1"/>
                  </a:solidFill>
                  <a:latin typeface="+mj-lt"/>
                </a:rPr>
                <a:t> </a:t>
              </a:r>
              <a:r>
                <a:rPr lang="en-US" sz="2800" dirty="0" err="1" smtClean="0">
                  <a:solidFill>
                    <a:schemeClr val="bg1"/>
                  </a:solidFill>
                  <a:latin typeface="+mj-lt"/>
                </a:rPr>
                <a:t>từ</a:t>
              </a:r>
              <a:r>
                <a:rPr lang="en-US" sz="2800" dirty="0" smtClean="0">
                  <a:solidFill>
                    <a:schemeClr val="bg1"/>
                  </a:solidFill>
                  <a:latin typeface="+mj-lt"/>
                </a:rPr>
                <a:t> </a:t>
              </a:r>
              <a:r>
                <a:rPr lang="en-US" sz="2800" dirty="0">
                  <a:solidFill>
                    <a:schemeClr val="bg1"/>
                  </a:solidFill>
                  <a:latin typeface="+mj-lt"/>
                </a:rPr>
                <a:t>NCCT </a:t>
              </a:r>
              <a:r>
                <a:rPr lang="en-US" sz="2800" dirty="0" err="1" smtClean="0">
                  <a:solidFill>
                    <a:schemeClr val="bg1"/>
                  </a:solidFill>
                  <a:latin typeface="+mj-lt"/>
                </a:rPr>
                <a:t>và</a:t>
              </a:r>
              <a:r>
                <a:rPr lang="en-US" sz="2800" dirty="0" smtClean="0">
                  <a:solidFill>
                    <a:schemeClr val="bg1"/>
                  </a:solidFill>
                  <a:latin typeface="+mj-lt"/>
                </a:rPr>
                <a:t> NCCN t</a:t>
              </a:r>
              <a:r>
                <a:rPr lang="vi-VN" sz="2800" dirty="0" smtClean="0">
                  <a:solidFill>
                    <a:schemeClr val="bg1"/>
                  </a:solidFill>
                  <a:latin typeface="+mj-lt"/>
                </a:rPr>
                <a:t>ươ</a:t>
              </a:r>
              <a:r>
                <a:rPr lang="en-US" sz="2800" dirty="0" err="1" smtClean="0">
                  <a:solidFill>
                    <a:schemeClr val="bg1"/>
                  </a:solidFill>
                  <a:latin typeface="+mj-lt"/>
                </a:rPr>
                <a:t>ng</a:t>
              </a:r>
              <a:r>
                <a:rPr lang="en-US" sz="2800" dirty="0" smtClean="0">
                  <a:solidFill>
                    <a:schemeClr val="bg1"/>
                  </a:solidFill>
                  <a:latin typeface="+mj-lt"/>
                </a:rPr>
                <a:t> </a:t>
              </a:r>
              <a:r>
                <a:rPr lang="vi-VN" sz="2800" dirty="0" smtClean="0">
                  <a:solidFill>
                    <a:schemeClr val="bg1"/>
                  </a:solidFill>
                  <a:latin typeface="+mj-lt"/>
                </a:rPr>
                <a:t>đươn</a:t>
              </a:r>
              <a:r>
                <a:rPr lang="en-US" sz="2800" dirty="0" smtClean="0">
                  <a:solidFill>
                    <a:schemeClr val="bg1"/>
                  </a:solidFill>
                  <a:latin typeface="+mj-lt"/>
                </a:rPr>
                <a:t>g </a:t>
              </a:r>
              <a:r>
                <a:rPr lang="en-US" sz="2800" dirty="0" err="1" smtClean="0">
                  <a:solidFill>
                    <a:schemeClr val="bg1"/>
                  </a:solidFill>
                  <a:latin typeface="+mj-lt"/>
                </a:rPr>
                <a:t>nhau</a:t>
              </a:r>
              <a:r>
                <a:rPr lang="en-US" sz="2800" dirty="0" smtClean="0">
                  <a:solidFill>
                    <a:schemeClr val="bg1"/>
                  </a:solidFill>
                  <a:latin typeface="+mj-lt"/>
                </a:rPr>
                <a:t>. </a:t>
              </a:r>
              <a:r>
                <a:rPr lang="en-US" sz="2800" dirty="0" err="1" smtClean="0">
                  <a:solidFill>
                    <a:schemeClr val="bg1"/>
                  </a:solidFill>
                  <a:latin typeface="+mj-lt"/>
                </a:rPr>
                <a:t>Nh</a:t>
              </a:r>
              <a:r>
                <a:rPr lang="vi-VN" sz="2800" dirty="0" smtClean="0">
                  <a:solidFill>
                    <a:schemeClr val="bg1"/>
                  </a:solidFill>
                  <a:latin typeface="+mj-lt"/>
                </a:rPr>
                <a:t>ư</a:t>
              </a:r>
              <a:r>
                <a:rPr lang="en-US" sz="2800" dirty="0" err="1" smtClean="0">
                  <a:solidFill>
                    <a:schemeClr val="bg1"/>
                  </a:solidFill>
                  <a:latin typeface="+mj-lt"/>
                </a:rPr>
                <a:t>ng</a:t>
              </a:r>
              <a:r>
                <a:rPr lang="en-US" sz="2800" dirty="0">
                  <a:solidFill>
                    <a:schemeClr val="bg1"/>
                  </a:solidFill>
                  <a:latin typeface="+mj-lt"/>
                </a:rPr>
                <a:t> </a:t>
              </a:r>
              <a:r>
                <a:rPr lang="en-US" sz="2800" dirty="0" err="1" smtClean="0">
                  <a:solidFill>
                    <a:schemeClr val="bg1"/>
                  </a:solidFill>
                  <a:latin typeface="+mj-lt"/>
                </a:rPr>
                <a:t>thời</a:t>
              </a:r>
              <a:r>
                <a:rPr lang="en-US" sz="2800" dirty="0" smtClean="0">
                  <a:solidFill>
                    <a:schemeClr val="bg1"/>
                  </a:solidFill>
                  <a:latin typeface="+mj-lt"/>
                </a:rPr>
                <a:t> </a:t>
              </a:r>
              <a:r>
                <a:rPr lang="en-US" sz="2800" dirty="0" err="1" smtClean="0">
                  <a:solidFill>
                    <a:schemeClr val="bg1"/>
                  </a:solidFill>
                  <a:latin typeface="+mj-lt"/>
                </a:rPr>
                <a:t>gian</a:t>
              </a:r>
              <a:r>
                <a:rPr lang="en-US" sz="2800" dirty="0" smtClean="0">
                  <a:solidFill>
                    <a:schemeClr val="bg1"/>
                  </a:solidFill>
                  <a:latin typeface="+mj-lt"/>
                </a:rPr>
                <a:t> </a:t>
              </a:r>
              <a:r>
                <a:rPr lang="vi-VN" sz="2800" dirty="0" smtClean="0">
                  <a:solidFill>
                    <a:schemeClr val="bg1"/>
                  </a:solidFill>
                  <a:latin typeface="+mj-lt"/>
                </a:rPr>
                <a:t>đầu</a:t>
              </a:r>
              <a:r>
                <a:rPr lang="en-US" sz="2800" dirty="0" smtClean="0">
                  <a:solidFill>
                    <a:schemeClr val="bg1"/>
                  </a:solidFill>
                  <a:latin typeface="+mj-lt"/>
                </a:rPr>
                <a:t> </a:t>
              </a:r>
              <a:r>
                <a:rPr lang="en-US" sz="2800" dirty="0">
                  <a:solidFill>
                    <a:schemeClr val="bg1"/>
                  </a:solidFill>
                  <a:latin typeface="+mj-lt"/>
                </a:rPr>
                <a:t>BN </a:t>
              </a:r>
              <a:r>
                <a:rPr lang="en-US" sz="2800" dirty="0" err="1" smtClean="0">
                  <a:solidFill>
                    <a:schemeClr val="bg1"/>
                  </a:solidFill>
                  <a:latin typeface="+mj-lt"/>
                </a:rPr>
                <a:t>nhận</a:t>
              </a:r>
              <a:r>
                <a:rPr lang="en-US" sz="2800" dirty="0">
                  <a:solidFill>
                    <a:schemeClr val="bg1"/>
                  </a:solidFill>
                  <a:latin typeface="+mj-lt"/>
                </a:rPr>
                <a:t> </a:t>
              </a:r>
              <a:r>
                <a:rPr lang="en-US" sz="2800" dirty="0" err="1" smtClean="0">
                  <a:solidFill>
                    <a:schemeClr val="bg1"/>
                  </a:solidFill>
                  <a:latin typeface="+mj-lt"/>
                </a:rPr>
                <a:t>thận</a:t>
              </a:r>
              <a:r>
                <a:rPr lang="en-US" sz="2800" dirty="0">
                  <a:solidFill>
                    <a:schemeClr val="bg1"/>
                  </a:solidFill>
                  <a:latin typeface="+mj-lt"/>
                </a:rPr>
                <a:t> </a:t>
              </a:r>
              <a:r>
                <a:rPr lang="en-US" sz="2800" dirty="0" err="1" smtClean="0">
                  <a:solidFill>
                    <a:schemeClr val="bg1"/>
                  </a:solidFill>
                  <a:latin typeface="+mj-lt"/>
                </a:rPr>
                <a:t>từ</a:t>
              </a:r>
              <a:r>
                <a:rPr lang="en-US" sz="2800" dirty="0" smtClean="0">
                  <a:solidFill>
                    <a:schemeClr val="bg1"/>
                  </a:solidFill>
                  <a:latin typeface="+mj-lt"/>
                </a:rPr>
                <a:t> </a:t>
              </a:r>
              <a:r>
                <a:rPr lang="en-US" sz="2800" dirty="0">
                  <a:solidFill>
                    <a:schemeClr val="bg1"/>
                  </a:solidFill>
                  <a:latin typeface="+mj-lt"/>
                </a:rPr>
                <a:t>NCCT </a:t>
              </a:r>
              <a:r>
                <a:rPr lang="en-US" sz="2800" dirty="0" err="1" smtClean="0">
                  <a:solidFill>
                    <a:schemeClr val="bg1"/>
                  </a:solidFill>
                  <a:latin typeface="+mj-lt"/>
                </a:rPr>
                <a:t>cần</a:t>
              </a:r>
              <a:r>
                <a:rPr lang="en-US" sz="2800" dirty="0" smtClean="0">
                  <a:solidFill>
                    <a:schemeClr val="bg1"/>
                  </a:solidFill>
                  <a:latin typeface="+mj-lt"/>
                </a:rPr>
                <a:t> </a:t>
              </a:r>
              <a:r>
                <a:rPr lang="vi-VN" sz="2800" dirty="0" smtClean="0">
                  <a:solidFill>
                    <a:schemeClr val="bg1"/>
                  </a:solidFill>
                  <a:latin typeface="+mj-lt"/>
                </a:rPr>
                <a:t>đượ</a:t>
              </a:r>
              <a:r>
                <a:rPr lang="en-US" sz="2800" dirty="0" smtClean="0">
                  <a:solidFill>
                    <a:schemeClr val="bg1"/>
                  </a:solidFill>
                  <a:latin typeface="+mj-lt"/>
                </a:rPr>
                <a:t>c </a:t>
              </a:r>
              <a:r>
                <a:rPr lang="en-US" sz="2800" dirty="0" err="1" smtClean="0">
                  <a:solidFill>
                    <a:schemeClr val="bg1"/>
                  </a:solidFill>
                  <a:latin typeface="+mj-lt"/>
                </a:rPr>
                <a:t>theo</a:t>
              </a:r>
              <a:r>
                <a:rPr lang="en-US" sz="2800" dirty="0">
                  <a:solidFill>
                    <a:schemeClr val="bg1"/>
                  </a:solidFill>
                  <a:latin typeface="+mj-lt"/>
                </a:rPr>
                <a:t> </a:t>
              </a:r>
              <a:r>
                <a:rPr lang="en-US" sz="2800" dirty="0" err="1" smtClean="0">
                  <a:solidFill>
                    <a:schemeClr val="bg1"/>
                  </a:solidFill>
                  <a:latin typeface="+mj-lt"/>
                </a:rPr>
                <a:t>dõi</a:t>
              </a:r>
              <a:r>
                <a:rPr lang="en-US" sz="2800" dirty="0">
                  <a:solidFill>
                    <a:schemeClr val="bg1"/>
                  </a:solidFill>
                  <a:latin typeface="+mj-lt"/>
                </a:rPr>
                <a:t> </a:t>
              </a:r>
              <a:r>
                <a:rPr lang="en-US" sz="2800" dirty="0" err="1" smtClean="0">
                  <a:solidFill>
                    <a:schemeClr val="bg1"/>
                  </a:solidFill>
                  <a:latin typeface="+mj-lt"/>
                </a:rPr>
                <a:t>chặt</a:t>
              </a:r>
              <a:r>
                <a:rPr lang="en-US" sz="2800" dirty="0">
                  <a:solidFill>
                    <a:schemeClr val="bg1"/>
                  </a:solidFill>
                  <a:latin typeface="+mj-lt"/>
                </a:rPr>
                <a:t> </a:t>
              </a:r>
              <a:r>
                <a:rPr lang="en-US" sz="2800" dirty="0" err="1" smtClean="0">
                  <a:solidFill>
                    <a:schemeClr val="bg1"/>
                  </a:solidFill>
                  <a:latin typeface="+mj-lt"/>
                </a:rPr>
                <a:t>chẽ</a:t>
              </a:r>
              <a:r>
                <a:rPr lang="en-US" sz="2800" dirty="0" smtClean="0">
                  <a:solidFill>
                    <a:schemeClr val="bg1"/>
                  </a:solidFill>
                  <a:latin typeface="+mj-lt"/>
                </a:rPr>
                <a:t> h</a:t>
              </a:r>
              <a:r>
                <a:rPr lang="vi-VN" sz="2800" dirty="0" smtClean="0">
                  <a:solidFill>
                    <a:schemeClr val="bg1"/>
                  </a:solidFill>
                  <a:latin typeface="+mj-lt"/>
                </a:rPr>
                <a:t>ơ</a:t>
              </a:r>
              <a:r>
                <a:rPr lang="en-US" sz="2800" dirty="0">
                  <a:solidFill>
                    <a:schemeClr val="bg1"/>
                  </a:solidFill>
                  <a:latin typeface="+mj-lt"/>
                </a:rPr>
                <a:t>n </a:t>
              </a:r>
              <a:r>
                <a:rPr lang="en-US" sz="2800" dirty="0" err="1" smtClean="0">
                  <a:solidFill>
                    <a:schemeClr val="bg1"/>
                  </a:solidFill>
                  <a:latin typeface="+mj-lt"/>
                </a:rPr>
                <a:t>cũng</a:t>
              </a:r>
              <a:r>
                <a:rPr lang="en-US" sz="2800" dirty="0" smtClean="0">
                  <a:solidFill>
                    <a:schemeClr val="bg1"/>
                  </a:solidFill>
                  <a:latin typeface="+mj-lt"/>
                </a:rPr>
                <a:t> </a:t>
              </a:r>
              <a:r>
                <a:rPr lang="en-US" sz="2800" dirty="0" err="1" smtClean="0">
                  <a:solidFill>
                    <a:schemeClr val="bg1"/>
                  </a:solidFill>
                  <a:latin typeface="+mj-lt"/>
                </a:rPr>
                <a:t>nh</a:t>
              </a:r>
              <a:r>
                <a:rPr lang="vi-VN" sz="2800" dirty="0" smtClean="0">
                  <a:solidFill>
                    <a:schemeClr val="bg1"/>
                  </a:solidFill>
                  <a:latin typeface="+mj-lt"/>
                </a:rPr>
                <a:t>ư</a:t>
              </a:r>
              <a:r>
                <a:rPr lang="en-US" sz="2800" dirty="0" smtClean="0">
                  <a:solidFill>
                    <a:schemeClr val="bg1"/>
                  </a:solidFill>
                  <a:latin typeface="+mj-lt"/>
                </a:rPr>
                <a:t> </a:t>
              </a:r>
              <a:r>
                <a:rPr lang="en-US" sz="2800" dirty="0">
                  <a:solidFill>
                    <a:schemeClr val="bg1"/>
                  </a:solidFill>
                  <a:latin typeface="+mj-lt"/>
                </a:rPr>
                <a:t>chi </a:t>
              </a:r>
              <a:r>
                <a:rPr lang="en-US" sz="2800" dirty="0" err="1" smtClean="0">
                  <a:solidFill>
                    <a:schemeClr val="bg1"/>
                  </a:solidFill>
                  <a:latin typeface="+mj-lt"/>
                </a:rPr>
                <a:t>phí</a:t>
              </a:r>
              <a:r>
                <a:rPr lang="en-US" sz="2800" dirty="0" smtClean="0">
                  <a:solidFill>
                    <a:schemeClr val="bg1"/>
                  </a:solidFill>
                  <a:latin typeface="+mj-lt"/>
                </a:rPr>
                <a:t> </a:t>
              </a:r>
              <a:r>
                <a:rPr lang="vi-VN" sz="2800" dirty="0" smtClean="0">
                  <a:solidFill>
                    <a:schemeClr val="bg1"/>
                  </a:solidFill>
                  <a:latin typeface="+mj-lt"/>
                </a:rPr>
                <a:t>đ</a:t>
              </a:r>
              <a:r>
                <a:rPr lang="en-US" sz="2800" dirty="0" err="1" smtClean="0">
                  <a:solidFill>
                    <a:schemeClr val="bg1"/>
                  </a:solidFill>
                  <a:latin typeface="+mj-lt"/>
                </a:rPr>
                <a:t>iều</a:t>
              </a:r>
              <a:r>
                <a:rPr lang="en-US" sz="2800" dirty="0">
                  <a:solidFill>
                    <a:schemeClr val="bg1"/>
                  </a:solidFill>
                  <a:latin typeface="+mj-lt"/>
                </a:rPr>
                <a:t> </a:t>
              </a:r>
              <a:r>
                <a:rPr lang="en-US" sz="2800" dirty="0" err="1" smtClean="0">
                  <a:solidFill>
                    <a:schemeClr val="bg1"/>
                  </a:solidFill>
                  <a:latin typeface="+mj-lt"/>
                </a:rPr>
                <a:t>trị</a:t>
              </a:r>
              <a:r>
                <a:rPr lang="en-US" sz="2800" dirty="0">
                  <a:solidFill>
                    <a:schemeClr val="bg1"/>
                  </a:solidFill>
                  <a:latin typeface="+mj-lt"/>
                </a:rPr>
                <a:t> </a:t>
              </a:r>
              <a:r>
                <a:rPr lang="en-US" sz="2800" dirty="0" err="1" smtClean="0">
                  <a:solidFill>
                    <a:schemeClr val="bg1"/>
                  </a:solidFill>
                  <a:latin typeface="+mj-lt"/>
                </a:rPr>
                <a:t>nhiều</a:t>
              </a:r>
              <a:r>
                <a:rPr lang="en-US" sz="2800" dirty="0" smtClean="0">
                  <a:solidFill>
                    <a:schemeClr val="bg1"/>
                  </a:solidFill>
                  <a:latin typeface="+mj-lt"/>
                </a:rPr>
                <a:t> h</a:t>
              </a:r>
              <a:r>
                <a:rPr lang="vi-VN" sz="2800" dirty="0" smtClean="0">
                  <a:solidFill>
                    <a:schemeClr val="bg1"/>
                  </a:solidFill>
                  <a:latin typeface="+mj-lt"/>
                </a:rPr>
                <a:t>ơ</a:t>
              </a:r>
              <a:r>
                <a:rPr lang="en-US" sz="2800" dirty="0" smtClean="0">
                  <a:solidFill>
                    <a:schemeClr val="bg1"/>
                  </a:solidFill>
                  <a:latin typeface="+mj-lt"/>
                </a:rPr>
                <a:t>n.</a:t>
              </a:r>
              <a:endParaRPr lang="en-US" sz="2800" dirty="0">
                <a:solidFill>
                  <a:schemeClr val="bg1"/>
                </a:solidFill>
                <a:latin typeface="+mj-lt"/>
              </a:endParaRPr>
            </a:p>
            <a:p>
              <a:pPr lvl="0" algn="just" defTabSz="622300">
                <a:lnSpc>
                  <a:spcPct val="130000"/>
                </a:lnSpc>
                <a:spcBef>
                  <a:spcPct val="0"/>
                </a:spcBef>
                <a:spcAft>
                  <a:spcPct val="35000"/>
                </a:spcAft>
              </a:pPr>
              <a:endParaRPr lang="en-US" sz="2800" kern="1200" dirty="0">
                <a:latin typeface="+mj-lt"/>
              </a:endParaRPr>
            </a:p>
          </p:txBody>
        </p:sp>
        <p:sp>
          <p:nvSpPr>
            <p:cNvPr id="9" name="Freeform 8"/>
            <p:cNvSpPr/>
            <p:nvPr/>
          </p:nvSpPr>
          <p:spPr>
            <a:xfrm>
              <a:off x="3517836" y="1752591"/>
              <a:ext cx="2032129" cy="4724417"/>
            </a:xfrm>
            <a:custGeom>
              <a:avLst/>
              <a:gdLst>
                <a:gd name="connsiteX0" fmla="*/ 0 w 2200159"/>
                <a:gd name="connsiteY0" fmla="*/ 0 h 4724417"/>
                <a:gd name="connsiteX1" fmla="*/ 2200159 w 2200159"/>
                <a:gd name="connsiteY1" fmla="*/ 0 h 4724417"/>
                <a:gd name="connsiteX2" fmla="*/ 2200159 w 2200159"/>
                <a:gd name="connsiteY2" fmla="*/ 4724417 h 4724417"/>
                <a:gd name="connsiteX3" fmla="*/ 0 w 2200159"/>
                <a:gd name="connsiteY3" fmla="*/ 4724417 h 4724417"/>
                <a:gd name="connsiteX4" fmla="*/ 0 w 2200159"/>
                <a:gd name="connsiteY4" fmla="*/ 0 h 472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159" h="4724417">
                  <a:moveTo>
                    <a:pt x="0" y="0"/>
                  </a:moveTo>
                  <a:lnTo>
                    <a:pt x="2200159" y="0"/>
                  </a:lnTo>
                  <a:lnTo>
                    <a:pt x="2200159" y="4724417"/>
                  </a:lnTo>
                  <a:lnTo>
                    <a:pt x="0" y="472441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48006" rIns="0" bIns="0" numCol="1" spcCol="1270" anchor="t" anchorCtr="0">
              <a:noAutofit/>
            </a:bodyPr>
            <a:lstStyle/>
            <a:p>
              <a:pPr lvl="0" algn="just" defTabSz="622300">
                <a:lnSpc>
                  <a:spcPct val="90000"/>
                </a:lnSpc>
                <a:spcBef>
                  <a:spcPct val="0"/>
                </a:spcBef>
                <a:spcAft>
                  <a:spcPct val="35000"/>
                </a:spcAft>
              </a:pPr>
              <a:endParaRPr lang="en-US" kern="1200" dirty="0">
                <a:latin typeface="+mj-lt"/>
              </a:endParaRPr>
            </a:p>
          </p:txBody>
        </p:sp>
      </p:grpSp>
    </p:spTree>
    <p:extLst>
      <p:ext uri="{BB962C8B-B14F-4D97-AF65-F5344CB8AC3E}">
        <p14:creationId xmlns:p14="http://schemas.microsoft.com/office/powerpoint/2010/main" xmlns="" val="804833688"/>
      </p:ext>
    </p:extLst>
  </p:cSld>
  <p:clrMapOvr>
    <a:masterClrMapping/>
  </p:clrMapOvr>
  <mc:AlternateContent xmlns:mc="http://schemas.openxmlformats.org/markup-compatibility/2006">
    <mc:Choice xmlns:p14="http://schemas.microsoft.com/office/powerpoint/2010/main" xmlns="" Requires="p14">
      <p:transition spd="slow" p14:dur="2000" advTm="23097"/>
    </mc:Choice>
    <mc:Fallback>
      <p:transition spd="slow" advTm="2309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t>TÀI LIỆU THAM KHẢO </a:t>
            </a:r>
            <a:endParaRPr lang="en-US" dirty="0"/>
          </a:p>
        </p:txBody>
      </p:sp>
      <p:sp>
        <p:nvSpPr>
          <p:cNvPr id="3" name="Content Placeholder 2"/>
          <p:cNvSpPr>
            <a:spLocks noGrp="1"/>
          </p:cNvSpPr>
          <p:nvPr>
            <p:ph idx="1"/>
          </p:nvPr>
        </p:nvSpPr>
        <p:spPr>
          <a:xfrm>
            <a:off x="76200" y="1143000"/>
            <a:ext cx="8991600" cy="5257800"/>
          </a:xfrm>
          <a:solidFill>
            <a:schemeClr val="accent1">
              <a:lumMod val="75000"/>
            </a:schemeClr>
          </a:solidFill>
        </p:spPr>
        <p:txBody>
          <a:bodyPr>
            <a:noAutofit/>
          </a:bodyPr>
          <a:lstStyle/>
          <a:p>
            <a:pPr lvl="0">
              <a:buClr>
                <a:schemeClr val="bg1"/>
              </a:buClr>
              <a:buFont typeface="+mj-lt"/>
              <a:buAutoNum type="arabicPeriod"/>
            </a:pPr>
            <a:r>
              <a:rPr lang="en-US" sz="1600" b="0" dirty="0">
                <a:solidFill>
                  <a:schemeClr val="bg1"/>
                </a:solidFill>
                <a:latin typeface="+mj-lt"/>
              </a:rPr>
              <a:t>Barlow AD, Metcalfe MS, </a:t>
            </a:r>
            <a:r>
              <a:rPr lang="en-US" sz="1600" b="0" dirty="0" err="1">
                <a:solidFill>
                  <a:schemeClr val="bg1"/>
                </a:solidFill>
                <a:latin typeface="+mj-lt"/>
              </a:rPr>
              <a:t>Johari</a:t>
            </a:r>
            <a:r>
              <a:rPr lang="en-US" sz="1600" b="0" dirty="0">
                <a:solidFill>
                  <a:schemeClr val="bg1"/>
                </a:solidFill>
                <a:latin typeface="+mj-lt"/>
              </a:rPr>
              <a:t> Y, </a:t>
            </a:r>
            <a:r>
              <a:rPr lang="en-US" sz="1600" b="0" dirty="0" err="1">
                <a:solidFill>
                  <a:schemeClr val="bg1"/>
                </a:solidFill>
                <a:latin typeface="+mj-lt"/>
              </a:rPr>
              <a:t>Elwell</a:t>
            </a:r>
            <a:r>
              <a:rPr lang="en-US" sz="1600" b="0" dirty="0">
                <a:solidFill>
                  <a:schemeClr val="bg1"/>
                </a:solidFill>
                <a:latin typeface="+mj-lt"/>
              </a:rPr>
              <a:t> R, </a:t>
            </a:r>
            <a:r>
              <a:rPr lang="en-US" sz="1600" b="0" dirty="0" err="1">
                <a:solidFill>
                  <a:schemeClr val="bg1"/>
                </a:solidFill>
                <a:latin typeface="+mj-lt"/>
              </a:rPr>
              <a:t>Veitch</a:t>
            </a:r>
            <a:r>
              <a:rPr lang="en-US" sz="1600" b="0" dirty="0">
                <a:solidFill>
                  <a:schemeClr val="bg1"/>
                </a:solidFill>
                <a:latin typeface="+mj-lt"/>
              </a:rPr>
              <a:t> PS, Nicholson ML. Case-matched comparison of long-term results of non-heart beating and heart-beating donor renal transplants. Br J </a:t>
            </a:r>
            <a:r>
              <a:rPr lang="en-US" sz="1600" b="0" dirty="0" err="1">
                <a:solidFill>
                  <a:schemeClr val="bg1"/>
                </a:solidFill>
                <a:latin typeface="+mj-lt"/>
              </a:rPr>
              <a:t>Surg</a:t>
            </a:r>
            <a:r>
              <a:rPr lang="en-US" sz="1600" b="0" dirty="0">
                <a:solidFill>
                  <a:schemeClr val="bg1"/>
                </a:solidFill>
                <a:latin typeface="+mj-lt"/>
              </a:rPr>
              <a:t> 2009; 96: 685 –691.</a:t>
            </a:r>
          </a:p>
          <a:p>
            <a:pPr lvl="0">
              <a:buClr>
                <a:schemeClr val="bg1"/>
              </a:buClr>
              <a:buFont typeface="+mj-lt"/>
              <a:buAutoNum type="arabicPeriod"/>
            </a:pPr>
            <a:r>
              <a:rPr lang="en-US" sz="1600" b="0" dirty="0" err="1">
                <a:solidFill>
                  <a:schemeClr val="bg1"/>
                </a:solidFill>
                <a:latin typeface="+mj-lt"/>
              </a:rPr>
              <a:t>Baxi</a:t>
            </a:r>
            <a:r>
              <a:rPr lang="en-US" sz="1600" b="0" dirty="0">
                <a:solidFill>
                  <a:schemeClr val="bg1"/>
                </a:solidFill>
                <a:latin typeface="+mj-lt"/>
              </a:rPr>
              <a:t> V, Jain A, </a:t>
            </a:r>
            <a:r>
              <a:rPr lang="en-US" sz="1600" b="0" dirty="0" err="1">
                <a:solidFill>
                  <a:schemeClr val="bg1"/>
                </a:solidFill>
                <a:latin typeface="+mj-lt"/>
              </a:rPr>
              <a:t>Dasgupta</a:t>
            </a:r>
            <a:r>
              <a:rPr lang="en-US" sz="1600" b="0" dirty="0">
                <a:solidFill>
                  <a:schemeClr val="bg1"/>
                </a:solidFill>
                <a:latin typeface="+mj-lt"/>
              </a:rPr>
              <a:t> D (2009), “</a:t>
            </a:r>
            <a:r>
              <a:rPr lang="en-US" sz="1600" b="0" dirty="0" err="1">
                <a:solidFill>
                  <a:schemeClr val="bg1"/>
                </a:solidFill>
                <a:latin typeface="+mj-lt"/>
              </a:rPr>
              <a:t>Anaesthesia</a:t>
            </a:r>
            <a:r>
              <a:rPr lang="en-US" sz="1600" b="0" dirty="0">
                <a:solidFill>
                  <a:schemeClr val="bg1"/>
                </a:solidFill>
                <a:latin typeface="+mj-lt"/>
              </a:rPr>
              <a:t> for Renal Transplantation: an Update, Indian”, J. </a:t>
            </a:r>
            <a:r>
              <a:rPr lang="en-US" sz="1600" b="0" dirty="0" err="1">
                <a:solidFill>
                  <a:schemeClr val="bg1"/>
                </a:solidFill>
                <a:latin typeface="+mj-lt"/>
              </a:rPr>
              <a:t>Anaesth</a:t>
            </a:r>
            <a:r>
              <a:rPr lang="en-US" sz="1600" b="0" dirty="0">
                <a:solidFill>
                  <a:schemeClr val="bg1"/>
                </a:solidFill>
                <a:latin typeface="+mj-lt"/>
              </a:rPr>
              <a:t>, 53, pp. </a:t>
            </a:r>
            <a:r>
              <a:rPr lang="en-US" sz="1600" b="0" dirty="0" smtClean="0">
                <a:solidFill>
                  <a:schemeClr val="bg1"/>
                </a:solidFill>
                <a:latin typeface="+mj-lt"/>
              </a:rPr>
              <a:t>139-475.</a:t>
            </a:r>
          </a:p>
          <a:p>
            <a:pPr lvl="0">
              <a:buClr>
                <a:schemeClr val="bg1"/>
              </a:buClr>
              <a:buFont typeface="+mj-lt"/>
              <a:buAutoNum type="arabicPeriod"/>
            </a:pPr>
            <a:r>
              <a:rPr lang="en-US" sz="1600" b="0" dirty="0" smtClean="0">
                <a:solidFill>
                  <a:schemeClr val="bg1"/>
                </a:solidFill>
                <a:latin typeface="+mj-lt"/>
              </a:rPr>
              <a:t>Gooch </a:t>
            </a:r>
            <a:r>
              <a:rPr lang="en-US" sz="1600" b="0" dirty="0">
                <a:solidFill>
                  <a:schemeClr val="bg1"/>
                </a:solidFill>
                <a:latin typeface="+mj-lt"/>
              </a:rPr>
              <a:t>K, </a:t>
            </a:r>
            <a:r>
              <a:rPr lang="en-US" sz="1600" b="0" dirty="0" err="1">
                <a:solidFill>
                  <a:schemeClr val="bg1"/>
                </a:solidFill>
                <a:latin typeface="+mj-lt"/>
              </a:rPr>
              <a:t>Culleton</a:t>
            </a:r>
            <a:r>
              <a:rPr lang="en-US" sz="1600" b="0" dirty="0">
                <a:solidFill>
                  <a:schemeClr val="bg1"/>
                </a:solidFill>
                <a:latin typeface="+mj-lt"/>
              </a:rPr>
              <a:t> BF, </a:t>
            </a:r>
            <a:r>
              <a:rPr lang="en-US" sz="1600" b="0" dirty="0" err="1">
                <a:solidFill>
                  <a:schemeClr val="bg1"/>
                </a:solidFill>
                <a:latin typeface="+mj-lt"/>
              </a:rPr>
              <a:t>Manns</a:t>
            </a:r>
            <a:r>
              <a:rPr lang="en-US" sz="1600" b="0" dirty="0">
                <a:solidFill>
                  <a:schemeClr val="bg1"/>
                </a:solidFill>
                <a:latin typeface="+mj-lt"/>
              </a:rPr>
              <a:t> BJ, Zhang J, Alfonso H, et al. (2007) NSAID use and progression of chronic kidney disease. Am J Med 120: </a:t>
            </a:r>
            <a:r>
              <a:rPr lang="en-US" sz="1600" b="0" dirty="0" smtClean="0">
                <a:solidFill>
                  <a:schemeClr val="bg1"/>
                </a:solidFill>
                <a:latin typeface="+mj-lt"/>
              </a:rPr>
              <a:t>280.</a:t>
            </a:r>
          </a:p>
          <a:p>
            <a:pPr lvl="0">
              <a:buClr>
                <a:schemeClr val="bg1"/>
              </a:buClr>
              <a:buFont typeface="+mj-lt"/>
              <a:buAutoNum type="arabicPeriod"/>
            </a:pPr>
            <a:r>
              <a:rPr lang="en-US" sz="1600" b="0" dirty="0" err="1" smtClean="0">
                <a:solidFill>
                  <a:schemeClr val="bg1"/>
                </a:solidFill>
                <a:latin typeface="+mj-lt"/>
              </a:rPr>
              <a:t>Hoogland</a:t>
            </a:r>
            <a:r>
              <a:rPr lang="en-US" sz="1600" b="0" dirty="0" smtClean="0">
                <a:solidFill>
                  <a:schemeClr val="bg1"/>
                </a:solidFill>
                <a:latin typeface="+mj-lt"/>
              </a:rPr>
              <a:t> </a:t>
            </a:r>
            <a:r>
              <a:rPr lang="en-US" sz="1600" b="0" dirty="0">
                <a:solidFill>
                  <a:schemeClr val="bg1"/>
                </a:solidFill>
                <a:latin typeface="+mj-lt"/>
              </a:rPr>
              <a:t>ER, </a:t>
            </a:r>
            <a:r>
              <a:rPr lang="en-US" sz="1600" b="0" dirty="0" err="1">
                <a:solidFill>
                  <a:schemeClr val="bg1"/>
                </a:solidFill>
                <a:latin typeface="+mj-lt"/>
              </a:rPr>
              <a:t>Snoeijs</a:t>
            </a:r>
            <a:r>
              <a:rPr lang="en-US" sz="1600" b="0" dirty="0">
                <a:solidFill>
                  <a:schemeClr val="bg1"/>
                </a:solidFill>
                <a:latin typeface="+mj-lt"/>
              </a:rPr>
              <a:t> MG, </a:t>
            </a:r>
            <a:r>
              <a:rPr lang="en-US" sz="1600" b="0" dirty="0" err="1">
                <a:solidFill>
                  <a:schemeClr val="bg1"/>
                </a:solidFill>
                <a:latin typeface="+mj-lt"/>
              </a:rPr>
              <a:t>Winkens</a:t>
            </a:r>
            <a:r>
              <a:rPr lang="en-US" sz="1600" b="0" dirty="0">
                <a:solidFill>
                  <a:schemeClr val="bg1"/>
                </a:solidFill>
                <a:latin typeface="+mj-lt"/>
              </a:rPr>
              <a:t> B, </a:t>
            </a:r>
            <a:r>
              <a:rPr lang="en-US" sz="1600" b="0" dirty="0" err="1">
                <a:solidFill>
                  <a:schemeClr val="bg1"/>
                </a:solidFill>
                <a:latin typeface="+mj-lt"/>
              </a:rPr>
              <a:t>Christaans</a:t>
            </a:r>
            <a:r>
              <a:rPr lang="en-US" sz="1600" b="0" dirty="0">
                <a:solidFill>
                  <a:schemeClr val="bg1"/>
                </a:solidFill>
                <a:latin typeface="+mj-lt"/>
              </a:rPr>
              <a:t> MH, van </a:t>
            </a:r>
            <a:r>
              <a:rPr lang="en-US" sz="1600" b="0" dirty="0" err="1">
                <a:solidFill>
                  <a:schemeClr val="bg1"/>
                </a:solidFill>
                <a:latin typeface="+mj-lt"/>
              </a:rPr>
              <a:t>Heurn</a:t>
            </a:r>
            <a:r>
              <a:rPr lang="en-US" sz="1600" b="0" dirty="0">
                <a:solidFill>
                  <a:schemeClr val="bg1"/>
                </a:solidFill>
                <a:latin typeface="+mj-lt"/>
              </a:rPr>
              <a:t> LW. Kidney transplantation from donors after cardiac death: Uncontrolled versus controlled donation. Am J Transplant 2011; </a:t>
            </a:r>
            <a:r>
              <a:rPr lang="en-US" sz="1600" b="0" dirty="0" smtClean="0">
                <a:solidFill>
                  <a:schemeClr val="bg1"/>
                </a:solidFill>
                <a:latin typeface="+mj-lt"/>
              </a:rPr>
              <a:t>11:1427–1434.</a:t>
            </a:r>
          </a:p>
          <a:p>
            <a:pPr lvl="0">
              <a:buClr>
                <a:schemeClr val="bg1"/>
              </a:buClr>
              <a:buFont typeface="+mj-lt"/>
              <a:buAutoNum type="arabicPeriod"/>
            </a:pPr>
            <a:r>
              <a:rPr lang="en-US" sz="1600" b="0" dirty="0" err="1" smtClean="0">
                <a:solidFill>
                  <a:schemeClr val="bg1"/>
                </a:solidFill>
                <a:latin typeface="+mj-lt"/>
              </a:rPr>
              <a:t>Lemmens</a:t>
            </a:r>
            <a:r>
              <a:rPr lang="en-US" sz="1600" b="0" dirty="0" smtClean="0">
                <a:solidFill>
                  <a:schemeClr val="bg1"/>
                </a:solidFill>
                <a:latin typeface="+mj-lt"/>
              </a:rPr>
              <a:t> </a:t>
            </a:r>
            <a:r>
              <a:rPr lang="en-US" sz="1600" b="0" dirty="0">
                <a:solidFill>
                  <a:schemeClr val="bg1"/>
                </a:solidFill>
                <a:latin typeface="+mj-lt"/>
              </a:rPr>
              <a:t>HLM (2004) Kidney transplantation: recent developments and </a:t>
            </a:r>
            <a:r>
              <a:rPr lang="en-US" sz="1600" b="0" dirty="0" err="1">
                <a:solidFill>
                  <a:schemeClr val="bg1"/>
                </a:solidFill>
                <a:latin typeface="+mj-lt"/>
              </a:rPr>
              <a:t>reommendations</a:t>
            </a:r>
            <a:r>
              <a:rPr lang="en-US" sz="1600" b="0" dirty="0">
                <a:solidFill>
                  <a:schemeClr val="bg1"/>
                </a:solidFill>
                <a:latin typeface="+mj-lt"/>
              </a:rPr>
              <a:t> for anesthetic management. </a:t>
            </a:r>
            <a:r>
              <a:rPr lang="en-US" sz="1600" b="0" dirty="0" err="1">
                <a:solidFill>
                  <a:schemeClr val="bg1"/>
                </a:solidFill>
                <a:latin typeface="+mj-lt"/>
              </a:rPr>
              <a:t>Anesthesiol</a:t>
            </a:r>
            <a:r>
              <a:rPr lang="en-US" sz="1600" b="0" dirty="0">
                <a:solidFill>
                  <a:schemeClr val="bg1"/>
                </a:solidFill>
                <a:latin typeface="+mj-lt"/>
              </a:rPr>
              <a:t> </a:t>
            </a:r>
            <a:r>
              <a:rPr lang="en-US" sz="1600" b="0" dirty="0" err="1">
                <a:solidFill>
                  <a:schemeClr val="bg1"/>
                </a:solidFill>
                <a:latin typeface="+mj-lt"/>
              </a:rPr>
              <a:t>Clin</a:t>
            </a:r>
            <a:r>
              <a:rPr lang="en-US" sz="1600" b="0" dirty="0">
                <a:solidFill>
                  <a:schemeClr val="bg1"/>
                </a:solidFill>
                <a:latin typeface="+mj-lt"/>
              </a:rPr>
              <a:t> North America 22: 651- </a:t>
            </a:r>
            <a:r>
              <a:rPr lang="en-US" sz="1600" b="0" dirty="0" smtClean="0">
                <a:solidFill>
                  <a:schemeClr val="bg1"/>
                </a:solidFill>
                <a:latin typeface="+mj-lt"/>
              </a:rPr>
              <a:t>662.2</a:t>
            </a:r>
          </a:p>
          <a:p>
            <a:pPr lvl="0">
              <a:buClr>
                <a:schemeClr val="bg1"/>
              </a:buClr>
              <a:buFont typeface="+mj-lt"/>
              <a:buAutoNum type="arabicPeriod"/>
            </a:pPr>
            <a:r>
              <a:rPr lang="en-US" sz="1600" b="0" dirty="0" smtClean="0">
                <a:solidFill>
                  <a:schemeClr val="bg1"/>
                </a:solidFill>
                <a:latin typeface="+mj-lt"/>
              </a:rPr>
              <a:t>Martinez </a:t>
            </a:r>
            <a:r>
              <a:rPr lang="en-US" sz="1600" b="0" dirty="0">
                <a:solidFill>
                  <a:schemeClr val="bg1"/>
                </a:solidFill>
                <a:latin typeface="+mj-lt"/>
              </a:rPr>
              <a:t>BS, </a:t>
            </a:r>
            <a:r>
              <a:rPr lang="en-US" sz="1600" b="0" dirty="0" err="1">
                <a:solidFill>
                  <a:schemeClr val="bg1"/>
                </a:solidFill>
                <a:latin typeface="+mj-lt"/>
              </a:rPr>
              <a:t>Gasanova</a:t>
            </a:r>
            <a:r>
              <a:rPr lang="en-US" sz="1600" b="0" dirty="0">
                <a:solidFill>
                  <a:schemeClr val="bg1"/>
                </a:solidFill>
                <a:latin typeface="+mj-lt"/>
              </a:rPr>
              <a:t> I, </a:t>
            </a:r>
            <a:r>
              <a:rPr lang="en-US" sz="1600" b="0" dirty="0" err="1">
                <a:solidFill>
                  <a:schemeClr val="bg1"/>
                </a:solidFill>
                <a:latin typeface="+mj-lt"/>
              </a:rPr>
              <a:t>Adesanya</a:t>
            </a:r>
            <a:r>
              <a:rPr lang="en-US" sz="1600" b="0" dirty="0">
                <a:solidFill>
                  <a:schemeClr val="bg1"/>
                </a:solidFill>
                <a:latin typeface="+mj-lt"/>
              </a:rPr>
              <a:t> AO (2013) Anesthesia for Kidney Transplantation - A Review. J  </a:t>
            </a:r>
            <a:r>
              <a:rPr lang="en-US" sz="1600" b="0" dirty="0" err="1">
                <a:solidFill>
                  <a:schemeClr val="bg1"/>
                </a:solidFill>
                <a:latin typeface="+mj-lt"/>
              </a:rPr>
              <a:t>Anesth</a:t>
            </a:r>
            <a:r>
              <a:rPr lang="en-US" sz="1600" b="0" dirty="0">
                <a:solidFill>
                  <a:schemeClr val="bg1"/>
                </a:solidFill>
                <a:latin typeface="+mj-lt"/>
              </a:rPr>
              <a:t> </a:t>
            </a:r>
            <a:r>
              <a:rPr lang="en-US" sz="1600" b="0" dirty="0" err="1">
                <a:solidFill>
                  <a:schemeClr val="bg1"/>
                </a:solidFill>
                <a:latin typeface="+mj-lt"/>
              </a:rPr>
              <a:t>Clin</a:t>
            </a:r>
            <a:r>
              <a:rPr lang="en-US" sz="1600" b="0" dirty="0">
                <a:solidFill>
                  <a:schemeClr val="bg1"/>
                </a:solidFill>
                <a:latin typeface="+mj-lt"/>
              </a:rPr>
              <a:t> Res 4: 270. </a:t>
            </a:r>
            <a:r>
              <a:rPr lang="en-US" sz="1600" b="0" dirty="0" smtClean="0">
                <a:solidFill>
                  <a:schemeClr val="bg1"/>
                </a:solidFill>
                <a:latin typeface="+mj-lt"/>
              </a:rPr>
              <a:t>doi:10.4172/2155-6148.1000270</a:t>
            </a:r>
          </a:p>
          <a:p>
            <a:pPr lvl="0">
              <a:buClr>
                <a:schemeClr val="bg1"/>
              </a:buClr>
              <a:buFont typeface="+mj-lt"/>
              <a:buAutoNum type="arabicPeriod"/>
            </a:pPr>
            <a:r>
              <a:rPr lang="en-US" sz="1600" b="0" dirty="0" smtClean="0">
                <a:solidFill>
                  <a:schemeClr val="bg1"/>
                </a:solidFill>
                <a:latin typeface="+mj-lt"/>
              </a:rPr>
              <a:t>Summers </a:t>
            </a:r>
            <a:r>
              <a:rPr lang="en-US" sz="1600" b="0" dirty="0">
                <a:solidFill>
                  <a:schemeClr val="bg1"/>
                </a:solidFill>
                <a:latin typeface="+mj-lt"/>
              </a:rPr>
              <a:t>DM, Johnson RJ, Allen J, et al. Analysis of factors that affect outcome after transplantation of kidneys donated after cardiac death in the UK: A cohort study. Lancet 2010; </a:t>
            </a:r>
            <a:r>
              <a:rPr lang="en-US" sz="1600" b="0" dirty="0" smtClean="0">
                <a:solidFill>
                  <a:schemeClr val="bg1"/>
                </a:solidFill>
                <a:latin typeface="+mj-lt"/>
              </a:rPr>
              <a:t>376:1303–1311.</a:t>
            </a:r>
          </a:p>
          <a:p>
            <a:pPr lvl="0">
              <a:buClr>
                <a:schemeClr val="bg1"/>
              </a:buClr>
              <a:buFont typeface="+mj-lt"/>
              <a:buAutoNum type="arabicPeriod"/>
            </a:pPr>
            <a:r>
              <a:rPr lang="en-US" sz="1600" b="0" dirty="0" smtClean="0">
                <a:solidFill>
                  <a:schemeClr val="bg1"/>
                </a:solidFill>
                <a:latin typeface="+mj-lt"/>
              </a:rPr>
              <a:t>Yost </a:t>
            </a:r>
            <a:r>
              <a:rPr lang="en-US" sz="1600" b="0" dirty="0">
                <a:solidFill>
                  <a:schemeClr val="bg1"/>
                </a:solidFill>
                <a:latin typeface="+mj-lt"/>
              </a:rPr>
              <a:t>CS, </a:t>
            </a:r>
            <a:r>
              <a:rPr lang="en-US" sz="1600" b="0" dirty="0" err="1">
                <a:solidFill>
                  <a:schemeClr val="bg1"/>
                </a:solidFill>
                <a:latin typeface="+mj-lt"/>
              </a:rPr>
              <a:t>Niemann</a:t>
            </a:r>
            <a:r>
              <a:rPr lang="en-US" sz="1600" b="0" dirty="0">
                <a:solidFill>
                  <a:schemeClr val="bg1"/>
                </a:solidFill>
                <a:latin typeface="+mj-lt"/>
              </a:rPr>
              <a:t> CU (2010) Anesthesia for abdominal organ transplantation. Kidney transplantation in Miller’s anesthesia by Churchill </a:t>
            </a:r>
            <a:r>
              <a:rPr lang="en-US" sz="1600" b="0" dirty="0" err="1">
                <a:solidFill>
                  <a:schemeClr val="bg1"/>
                </a:solidFill>
                <a:latin typeface="+mj-lt"/>
              </a:rPr>
              <a:t>livingstone</a:t>
            </a:r>
            <a:r>
              <a:rPr lang="en-US" sz="1600" b="0" dirty="0">
                <a:solidFill>
                  <a:schemeClr val="bg1"/>
                </a:solidFill>
                <a:latin typeface="+mj-lt"/>
              </a:rPr>
              <a:t>, 7</a:t>
            </a:r>
            <a:r>
              <a:rPr lang="en-US" sz="1600" b="0" baseline="30000" dirty="0">
                <a:solidFill>
                  <a:schemeClr val="bg1"/>
                </a:solidFill>
                <a:latin typeface="+mj-lt"/>
              </a:rPr>
              <a:t>th</a:t>
            </a:r>
            <a:r>
              <a:rPr lang="en-US" sz="1600" b="0" dirty="0">
                <a:solidFill>
                  <a:schemeClr val="bg1"/>
                </a:solidFill>
                <a:latin typeface="+mj-lt"/>
              </a:rPr>
              <a:t> edition: 2161 – </a:t>
            </a:r>
            <a:r>
              <a:rPr lang="en-US" sz="1600" b="0" dirty="0" smtClean="0">
                <a:solidFill>
                  <a:schemeClr val="bg1"/>
                </a:solidFill>
                <a:latin typeface="+mj-lt"/>
              </a:rPr>
              <a:t>2166.3</a:t>
            </a:r>
            <a:endParaRPr lang="en-US" sz="1600" b="0" dirty="0" smtClean="0">
              <a:solidFill>
                <a:schemeClr val="bg1"/>
              </a:solidFill>
              <a:latin typeface="+mj-lt"/>
              <a:cs typeface="Arial" pitchFamily="34" charset="0"/>
            </a:endParaRPr>
          </a:p>
          <a:p>
            <a:endParaRPr lang="en-US" sz="1600" b="0" dirty="0">
              <a:solidFill>
                <a:schemeClr val="bg1"/>
              </a:solidFill>
              <a:latin typeface="+mj-lt"/>
            </a:endParaRPr>
          </a:p>
        </p:txBody>
      </p:sp>
    </p:spTree>
    <p:extLst>
      <p:ext uri="{BB962C8B-B14F-4D97-AF65-F5344CB8AC3E}">
        <p14:creationId xmlns:p14="http://schemas.microsoft.com/office/powerpoint/2010/main" xmlns="" val="4201906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itchFamily="34" charset="0"/>
                <a:cs typeface="Arial" pitchFamily="34" charset="0"/>
              </a:rPr>
              <a:t>ĐẶT VẤN ĐỀ</a:t>
            </a:r>
            <a:endParaRPr lang="en-US" dirty="0">
              <a:latin typeface="Arial" pitchFamily="34" charset="0"/>
              <a:cs typeface="Arial" pitchFamily="34" charset="0"/>
            </a:endParaRPr>
          </a:p>
        </p:txBody>
      </p:sp>
      <p:grpSp>
        <p:nvGrpSpPr>
          <p:cNvPr id="3" name="Group 2"/>
          <p:cNvGrpSpPr/>
          <p:nvPr/>
        </p:nvGrpSpPr>
        <p:grpSpPr>
          <a:xfrm>
            <a:off x="76200" y="1085664"/>
            <a:ext cx="8991600" cy="5290942"/>
            <a:chOff x="609600" y="1170162"/>
            <a:chExt cx="8153400" cy="5206443"/>
          </a:xfrm>
          <a:solidFill>
            <a:schemeClr val="accent1">
              <a:lumMod val="75000"/>
            </a:schemeClr>
          </a:solidFill>
        </p:grpSpPr>
        <p:sp>
          <p:nvSpPr>
            <p:cNvPr id="5" name="Freeform 4"/>
            <p:cNvSpPr/>
            <p:nvPr/>
          </p:nvSpPr>
          <p:spPr>
            <a:xfrm>
              <a:off x="609600" y="1170162"/>
              <a:ext cx="8153400" cy="1790943"/>
            </a:xfrm>
            <a:custGeom>
              <a:avLst/>
              <a:gdLst>
                <a:gd name="connsiteX0" fmla="*/ 0 w 8153400"/>
                <a:gd name="connsiteY0" fmla="*/ 273590 h 1641509"/>
                <a:gd name="connsiteX1" fmla="*/ 273590 w 8153400"/>
                <a:gd name="connsiteY1" fmla="*/ 0 h 1641509"/>
                <a:gd name="connsiteX2" fmla="*/ 7879810 w 8153400"/>
                <a:gd name="connsiteY2" fmla="*/ 0 h 1641509"/>
                <a:gd name="connsiteX3" fmla="*/ 8153400 w 8153400"/>
                <a:gd name="connsiteY3" fmla="*/ 273590 h 1641509"/>
                <a:gd name="connsiteX4" fmla="*/ 8153400 w 8153400"/>
                <a:gd name="connsiteY4" fmla="*/ 1367919 h 1641509"/>
                <a:gd name="connsiteX5" fmla="*/ 7879810 w 8153400"/>
                <a:gd name="connsiteY5" fmla="*/ 1641509 h 1641509"/>
                <a:gd name="connsiteX6" fmla="*/ 273590 w 8153400"/>
                <a:gd name="connsiteY6" fmla="*/ 1641509 h 1641509"/>
                <a:gd name="connsiteX7" fmla="*/ 0 w 8153400"/>
                <a:gd name="connsiteY7" fmla="*/ 1367919 h 1641509"/>
                <a:gd name="connsiteX8" fmla="*/ 0 w 8153400"/>
                <a:gd name="connsiteY8" fmla="*/ 273590 h 164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400" h="1641509">
                  <a:moveTo>
                    <a:pt x="0" y="273590"/>
                  </a:moveTo>
                  <a:cubicBezTo>
                    <a:pt x="0" y="122490"/>
                    <a:pt x="122490" y="0"/>
                    <a:pt x="273590" y="0"/>
                  </a:cubicBezTo>
                  <a:lnTo>
                    <a:pt x="7879810" y="0"/>
                  </a:lnTo>
                  <a:cubicBezTo>
                    <a:pt x="8030910" y="0"/>
                    <a:pt x="8153400" y="122490"/>
                    <a:pt x="8153400" y="273590"/>
                  </a:cubicBezTo>
                  <a:lnTo>
                    <a:pt x="8153400" y="1367919"/>
                  </a:lnTo>
                  <a:cubicBezTo>
                    <a:pt x="8153400" y="1519019"/>
                    <a:pt x="8030910" y="1641509"/>
                    <a:pt x="7879810" y="1641509"/>
                  </a:cubicBezTo>
                  <a:lnTo>
                    <a:pt x="273590" y="1641509"/>
                  </a:lnTo>
                  <a:cubicBezTo>
                    <a:pt x="122490" y="1641509"/>
                    <a:pt x="0" y="1519019"/>
                    <a:pt x="0" y="1367919"/>
                  </a:cubicBezTo>
                  <a:lnTo>
                    <a:pt x="0" y="27359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762" tIns="167762" rIns="167762" bIns="167762" numCol="1" spcCol="1270" anchor="ctr" anchorCtr="0">
              <a:noAutofit/>
            </a:bodyPr>
            <a:lstStyle/>
            <a:p>
              <a:pPr lvl="0" algn="just" defTabSz="1022350">
                <a:lnSpc>
                  <a:spcPct val="120000"/>
                </a:lnSpc>
                <a:spcBef>
                  <a:spcPct val="0"/>
                </a:spcBef>
                <a:spcAft>
                  <a:spcPct val="35000"/>
                </a:spcAft>
              </a:pPr>
              <a:endParaRPr lang="en-US" sz="2600" kern="1200" dirty="0">
                <a:latin typeface="+mj-lt"/>
              </a:endParaRPr>
            </a:p>
          </p:txBody>
        </p:sp>
        <p:sp>
          <p:nvSpPr>
            <p:cNvPr id="6" name="Freeform 5"/>
            <p:cNvSpPr/>
            <p:nvPr/>
          </p:nvSpPr>
          <p:spPr>
            <a:xfrm>
              <a:off x="609600" y="2961104"/>
              <a:ext cx="8153400" cy="1707750"/>
            </a:xfrm>
            <a:custGeom>
              <a:avLst/>
              <a:gdLst>
                <a:gd name="connsiteX0" fmla="*/ 0 w 8153400"/>
                <a:gd name="connsiteY0" fmla="*/ 273590 h 1641509"/>
                <a:gd name="connsiteX1" fmla="*/ 273590 w 8153400"/>
                <a:gd name="connsiteY1" fmla="*/ 0 h 1641509"/>
                <a:gd name="connsiteX2" fmla="*/ 7879810 w 8153400"/>
                <a:gd name="connsiteY2" fmla="*/ 0 h 1641509"/>
                <a:gd name="connsiteX3" fmla="*/ 8153400 w 8153400"/>
                <a:gd name="connsiteY3" fmla="*/ 273590 h 1641509"/>
                <a:gd name="connsiteX4" fmla="*/ 8153400 w 8153400"/>
                <a:gd name="connsiteY4" fmla="*/ 1367919 h 1641509"/>
                <a:gd name="connsiteX5" fmla="*/ 7879810 w 8153400"/>
                <a:gd name="connsiteY5" fmla="*/ 1641509 h 1641509"/>
                <a:gd name="connsiteX6" fmla="*/ 273590 w 8153400"/>
                <a:gd name="connsiteY6" fmla="*/ 1641509 h 1641509"/>
                <a:gd name="connsiteX7" fmla="*/ 0 w 8153400"/>
                <a:gd name="connsiteY7" fmla="*/ 1367919 h 1641509"/>
                <a:gd name="connsiteX8" fmla="*/ 0 w 8153400"/>
                <a:gd name="connsiteY8" fmla="*/ 273590 h 164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400" h="1641509">
                  <a:moveTo>
                    <a:pt x="0" y="273590"/>
                  </a:moveTo>
                  <a:cubicBezTo>
                    <a:pt x="0" y="122490"/>
                    <a:pt x="122490" y="0"/>
                    <a:pt x="273590" y="0"/>
                  </a:cubicBezTo>
                  <a:lnTo>
                    <a:pt x="7879810" y="0"/>
                  </a:lnTo>
                  <a:cubicBezTo>
                    <a:pt x="8030910" y="0"/>
                    <a:pt x="8153400" y="122490"/>
                    <a:pt x="8153400" y="273590"/>
                  </a:cubicBezTo>
                  <a:lnTo>
                    <a:pt x="8153400" y="1367919"/>
                  </a:lnTo>
                  <a:cubicBezTo>
                    <a:pt x="8153400" y="1519019"/>
                    <a:pt x="8030910" y="1641509"/>
                    <a:pt x="7879810" y="1641509"/>
                  </a:cubicBezTo>
                  <a:lnTo>
                    <a:pt x="273590" y="1641509"/>
                  </a:lnTo>
                  <a:cubicBezTo>
                    <a:pt x="122490" y="1641509"/>
                    <a:pt x="0" y="1519019"/>
                    <a:pt x="0" y="1367919"/>
                  </a:cubicBezTo>
                  <a:lnTo>
                    <a:pt x="0" y="27359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762" tIns="167762" rIns="167762" bIns="167762" numCol="1" spcCol="1270" anchor="ctr" anchorCtr="0">
              <a:noAutofit/>
            </a:bodyPr>
            <a:lstStyle/>
            <a:p>
              <a:pPr lvl="0" algn="just" defTabSz="1022350">
                <a:lnSpc>
                  <a:spcPct val="120000"/>
                </a:lnSpc>
                <a:spcBef>
                  <a:spcPct val="0"/>
                </a:spcBef>
                <a:spcAft>
                  <a:spcPct val="35000"/>
                </a:spcAft>
              </a:pPr>
              <a:endParaRPr lang="en-US" sz="2600" kern="1200" dirty="0">
                <a:latin typeface="+mj-lt"/>
              </a:endParaRPr>
            </a:p>
          </p:txBody>
        </p:sp>
        <p:sp>
          <p:nvSpPr>
            <p:cNvPr id="7" name="Freeform 6"/>
            <p:cNvSpPr/>
            <p:nvPr/>
          </p:nvSpPr>
          <p:spPr>
            <a:xfrm>
              <a:off x="609600" y="4668854"/>
              <a:ext cx="8153400" cy="1707751"/>
            </a:xfrm>
            <a:custGeom>
              <a:avLst/>
              <a:gdLst>
                <a:gd name="connsiteX0" fmla="*/ 0 w 8153400"/>
                <a:gd name="connsiteY0" fmla="*/ 273590 h 1641509"/>
                <a:gd name="connsiteX1" fmla="*/ 273590 w 8153400"/>
                <a:gd name="connsiteY1" fmla="*/ 0 h 1641509"/>
                <a:gd name="connsiteX2" fmla="*/ 7879810 w 8153400"/>
                <a:gd name="connsiteY2" fmla="*/ 0 h 1641509"/>
                <a:gd name="connsiteX3" fmla="*/ 8153400 w 8153400"/>
                <a:gd name="connsiteY3" fmla="*/ 273590 h 1641509"/>
                <a:gd name="connsiteX4" fmla="*/ 8153400 w 8153400"/>
                <a:gd name="connsiteY4" fmla="*/ 1367919 h 1641509"/>
                <a:gd name="connsiteX5" fmla="*/ 7879810 w 8153400"/>
                <a:gd name="connsiteY5" fmla="*/ 1641509 h 1641509"/>
                <a:gd name="connsiteX6" fmla="*/ 273590 w 8153400"/>
                <a:gd name="connsiteY6" fmla="*/ 1641509 h 1641509"/>
                <a:gd name="connsiteX7" fmla="*/ 0 w 8153400"/>
                <a:gd name="connsiteY7" fmla="*/ 1367919 h 1641509"/>
                <a:gd name="connsiteX8" fmla="*/ 0 w 8153400"/>
                <a:gd name="connsiteY8" fmla="*/ 273590 h 164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400" h="1641509">
                  <a:moveTo>
                    <a:pt x="0" y="273590"/>
                  </a:moveTo>
                  <a:cubicBezTo>
                    <a:pt x="0" y="122490"/>
                    <a:pt x="122490" y="0"/>
                    <a:pt x="273590" y="0"/>
                  </a:cubicBezTo>
                  <a:lnTo>
                    <a:pt x="7879810" y="0"/>
                  </a:lnTo>
                  <a:cubicBezTo>
                    <a:pt x="8030910" y="0"/>
                    <a:pt x="8153400" y="122490"/>
                    <a:pt x="8153400" y="273590"/>
                  </a:cubicBezTo>
                  <a:lnTo>
                    <a:pt x="8153400" y="1367919"/>
                  </a:lnTo>
                  <a:cubicBezTo>
                    <a:pt x="8153400" y="1519019"/>
                    <a:pt x="8030910" y="1641509"/>
                    <a:pt x="7879810" y="1641509"/>
                  </a:cubicBezTo>
                  <a:lnTo>
                    <a:pt x="273590" y="1641509"/>
                  </a:lnTo>
                  <a:cubicBezTo>
                    <a:pt x="122490" y="1641509"/>
                    <a:pt x="0" y="1519019"/>
                    <a:pt x="0" y="1367919"/>
                  </a:cubicBezTo>
                  <a:lnTo>
                    <a:pt x="0" y="27359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762" tIns="167762" rIns="167762" bIns="167762" numCol="1" spcCol="1270" anchor="ctr" anchorCtr="0">
              <a:noAutofit/>
            </a:bodyPr>
            <a:lstStyle/>
            <a:p>
              <a:pPr lvl="0" algn="just" defTabSz="1022350">
                <a:lnSpc>
                  <a:spcPct val="120000"/>
                </a:lnSpc>
                <a:spcBef>
                  <a:spcPct val="0"/>
                </a:spcBef>
                <a:spcAft>
                  <a:spcPct val="35000"/>
                </a:spcAft>
              </a:pPr>
              <a:endParaRPr lang="en-US" sz="2600" kern="1200" dirty="0">
                <a:latin typeface="+mj-lt"/>
              </a:endParaRPr>
            </a:p>
          </p:txBody>
        </p:sp>
      </p:grpSp>
      <p:sp>
        <p:nvSpPr>
          <p:cNvPr id="4" name="Rectangle 3"/>
          <p:cNvSpPr/>
          <p:nvPr/>
        </p:nvSpPr>
        <p:spPr>
          <a:xfrm>
            <a:off x="381000" y="1284704"/>
            <a:ext cx="8458200" cy="1172629"/>
          </a:xfrm>
          <a:prstGeom prst="rect">
            <a:avLst/>
          </a:prstGeom>
        </p:spPr>
        <p:txBody>
          <a:bodyPr wrap="square">
            <a:spAutoFit/>
          </a:bodyPr>
          <a:lstStyle/>
          <a:p>
            <a:pPr algn="just" defTabSz="1022350">
              <a:lnSpc>
                <a:spcPct val="90000"/>
              </a:lnSpc>
              <a:spcBef>
                <a:spcPct val="0"/>
              </a:spcBef>
              <a:spcAft>
                <a:spcPct val="35000"/>
              </a:spcAft>
            </a:pPr>
            <a:r>
              <a:rPr lang="nl-NL" sz="2600" dirty="0">
                <a:solidFill>
                  <a:schemeClr val="bg1"/>
                </a:solidFill>
                <a:latin typeface="+mj-lt"/>
              </a:rPr>
              <a:t>Ghép thận là PP điều trị hiệu quả cho BN suy thận mạn giai đoạn cuối (</a:t>
            </a:r>
            <a:r>
              <a:rPr lang="en-US" sz="2600" dirty="0">
                <a:solidFill>
                  <a:schemeClr val="bg1"/>
                </a:solidFill>
                <a:latin typeface="+mj-lt"/>
                <a:cs typeface="Arial" pitchFamily="34" charset="0"/>
              </a:rPr>
              <a:t>STTGĐC)</a:t>
            </a:r>
            <a:r>
              <a:rPr lang="nl-NL" sz="2600" dirty="0">
                <a:solidFill>
                  <a:schemeClr val="bg1"/>
                </a:solidFill>
                <a:latin typeface="+mj-lt"/>
              </a:rPr>
              <a:t>. Tuy nhiên, nguồn tạng hiến </a:t>
            </a:r>
            <a:r>
              <a:rPr lang="nl-NL" sz="2600" dirty="0" smtClean="0">
                <a:solidFill>
                  <a:schemeClr val="bg1"/>
                </a:solidFill>
                <a:latin typeface="+mj-lt"/>
              </a:rPr>
              <a:t>hiếm </a:t>
            </a:r>
            <a:r>
              <a:rPr lang="nl-NL" sz="2600" dirty="0">
                <a:solidFill>
                  <a:schemeClr val="bg1"/>
                </a:solidFill>
                <a:latin typeface="+mj-lt"/>
              </a:rPr>
              <a:t>mà nhu </a:t>
            </a:r>
            <a:r>
              <a:rPr lang="nl-NL" sz="2600" dirty="0" smtClean="0">
                <a:solidFill>
                  <a:schemeClr val="bg1"/>
                </a:solidFill>
                <a:latin typeface="+mj-lt"/>
              </a:rPr>
              <a:t>cầu ghép </a:t>
            </a:r>
            <a:r>
              <a:rPr lang="nl-NL" sz="2600" dirty="0">
                <a:solidFill>
                  <a:schemeClr val="bg1"/>
                </a:solidFill>
                <a:latin typeface="+mj-lt"/>
              </a:rPr>
              <a:t>tạng ngày càng tăng</a:t>
            </a:r>
            <a:r>
              <a:rPr lang="nl-NL" sz="2600" dirty="0" smtClean="0">
                <a:solidFill>
                  <a:schemeClr val="bg1"/>
                </a:solidFill>
                <a:latin typeface="+mj-lt"/>
              </a:rPr>
              <a:t>.</a:t>
            </a:r>
            <a:endParaRPr lang="en-US" sz="2600" dirty="0" smtClean="0">
              <a:solidFill>
                <a:schemeClr val="bg1"/>
              </a:solidFill>
              <a:latin typeface="+mj-lt"/>
            </a:endParaRPr>
          </a:p>
        </p:txBody>
      </p:sp>
      <p:sp>
        <p:nvSpPr>
          <p:cNvPr id="8" name="Rectangle 7"/>
          <p:cNvSpPr/>
          <p:nvPr/>
        </p:nvSpPr>
        <p:spPr>
          <a:xfrm>
            <a:off x="381000" y="3007041"/>
            <a:ext cx="8458200" cy="1172629"/>
          </a:xfrm>
          <a:prstGeom prst="rect">
            <a:avLst/>
          </a:prstGeom>
        </p:spPr>
        <p:txBody>
          <a:bodyPr wrap="square">
            <a:spAutoFit/>
          </a:bodyPr>
          <a:lstStyle/>
          <a:p>
            <a:pPr lvl="0" algn="just" defTabSz="1022350">
              <a:lnSpc>
                <a:spcPct val="90000"/>
              </a:lnSpc>
              <a:spcBef>
                <a:spcPct val="0"/>
              </a:spcBef>
              <a:spcAft>
                <a:spcPct val="35000"/>
              </a:spcAft>
            </a:pPr>
            <a:r>
              <a:rPr lang="nl-NL" sz="2600" dirty="0">
                <a:solidFill>
                  <a:schemeClr val="bg1"/>
                </a:solidFill>
                <a:latin typeface="+mj-lt"/>
              </a:rPr>
              <a:t>Khuynh hướng dùng thận của </a:t>
            </a:r>
            <a:r>
              <a:rPr lang="vi-VN" sz="2600" dirty="0">
                <a:solidFill>
                  <a:schemeClr val="bg1"/>
                </a:solidFill>
                <a:latin typeface="+mj-lt"/>
              </a:rPr>
              <a:t>người </a:t>
            </a:r>
            <a:r>
              <a:rPr lang="en-US" sz="2600" dirty="0" err="1">
                <a:solidFill>
                  <a:schemeClr val="bg1"/>
                </a:solidFill>
                <a:latin typeface="+mj-lt"/>
              </a:rPr>
              <a:t>cho</a:t>
            </a:r>
            <a:r>
              <a:rPr lang="vi-VN" sz="2600" dirty="0">
                <a:solidFill>
                  <a:schemeClr val="bg1"/>
                </a:solidFill>
                <a:latin typeface="+mj-lt"/>
              </a:rPr>
              <a:t> </a:t>
            </a:r>
            <a:r>
              <a:rPr lang="vi-VN" sz="2600" dirty="0" smtClean="0">
                <a:solidFill>
                  <a:schemeClr val="bg1"/>
                </a:solidFill>
                <a:latin typeface="+mj-lt"/>
              </a:rPr>
              <a:t>đã</a:t>
            </a:r>
            <a:r>
              <a:rPr lang="en-US" sz="2600" dirty="0" smtClean="0">
                <a:solidFill>
                  <a:schemeClr val="bg1"/>
                </a:solidFill>
                <a:latin typeface="+mj-lt"/>
              </a:rPr>
              <a:t> </a:t>
            </a:r>
            <a:r>
              <a:rPr lang="vi-VN" sz="2600" dirty="0" smtClean="0">
                <a:solidFill>
                  <a:schemeClr val="bg1"/>
                </a:solidFill>
                <a:latin typeface="+mj-lt"/>
              </a:rPr>
              <a:t>chết </a:t>
            </a:r>
            <a:r>
              <a:rPr lang="en-US" sz="2600" dirty="0" smtClean="0">
                <a:solidFill>
                  <a:schemeClr val="bg1"/>
                </a:solidFill>
                <a:latin typeface="+mj-lt"/>
              </a:rPr>
              <a:t>(NCCN, NCCT</a:t>
            </a:r>
            <a:r>
              <a:rPr lang="en-US" sz="2600" dirty="0">
                <a:solidFill>
                  <a:schemeClr val="bg1"/>
                </a:solidFill>
                <a:latin typeface="+mj-lt"/>
              </a:rPr>
              <a:t>) </a:t>
            </a:r>
            <a:r>
              <a:rPr lang="nl-NL" sz="2600" dirty="0">
                <a:solidFill>
                  <a:schemeClr val="bg1"/>
                </a:solidFill>
                <a:latin typeface="+mj-lt"/>
              </a:rPr>
              <a:t>ngày càng nhiều và đã được thực hiện tại </a:t>
            </a:r>
            <a:r>
              <a:rPr lang="nl-NL" sz="2600" dirty="0" smtClean="0">
                <a:solidFill>
                  <a:schemeClr val="bg1"/>
                </a:solidFill>
                <a:latin typeface="+mj-lt"/>
              </a:rPr>
              <a:t>Hà </a:t>
            </a:r>
            <a:r>
              <a:rPr lang="nl-NL" sz="2600" dirty="0">
                <a:solidFill>
                  <a:schemeClr val="bg1"/>
                </a:solidFill>
                <a:latin typeface="+mj-lt"/>
              </a:rPr>
              <a:t>Lan, Tây Ban Nha, Anh, Úc, New South Wales</a:t>
            </a:r>
            <a:r>
              <a:rPr lang="nl-NL" sz="2600" dirty="0" smtClean="0">
                <a:solidFill>
                  <a:schemeClr val="bg1"/>
                </a:solidFill>
                <a:latin typeface="+mj-lt"/>
              </a:rPr>
              <a:t>... </a:t>
            </a:r>
            <a:endParaRPr lang="en-US" sz="2600" dirty="0">
              <a:solidFill>
                <a:schemeClr val="bg1"/>
              </a:solidFill>
              <a:latin typeface="+mj-lt"/>
            </a:endParaRPr>
          </a:p>
        </p:txBody>
      </p:sp>
      <p:sp>
        <p:nvSpPr>
          <p:cNvPr id="9" name="Rectangle 8"/>
          <p:cNvSpPr/>
          <p:nvPr/>
        </p:nvSpPr>
        <p:spPr>
          <a:xfrm>
            <a:off x="381000" y="4961014"/>
            <a:ext cx="8458200" cy="1172629"/>
          </a:xfrm>
          <a:prstGeom prst="rect">
            <a:avLst/>
          </a:prstGeom>
        </p:spPr>
        <p:txBody>
          <a:bodyPr wrap="square">
            <a:spAutoFit/>
          </a:bodyPr>
          <a:lstStyle/>
          <a:p>
            <a:pPr lvl="0" algn="just" defTabSz="1022350">
              <a:lnSpc>
                <a:spcPct val="90000"/>
              </a:lnSpc>
              <a:spcBef>
                <a:spcPct val="0"/>
              </a:spcBef>
              <a:spcAft>
                <a:spcPct val="35000"/>
              </a:spcAft>
            </a:pPr>
            <a:r>
              <a:rPr lang="nl-NL" sz="2600" dirty="0">
                <a:solidFill>
                  <a:schemeClr val="bg1"/>
                </a:solidFill>
                <a:latin typeface="+mj-lt"/>
              </a:rPr>
              <a:t>VN năm 2006 “ Luật hiến, lấy, ghép mô, bộ phận cơ thể người và hiến, lấy xác” đã được Quốc hội thông qua và có hiệu lực tháng 7.2007. </a:t>
            </a:r>
            <a:endParaRPr lang="en-US" sz="2600" dirty="0">
              <a:solidFill>
                <a:schemeClr val="bg1"/>
              </a:solidFill>
              <a:latin typeface="+mj-lt"/>
            </a:endParaRPr>
          </a:p>
        </p:txBody>
      </p:sp>
    </p:spTree>
    <p:extLst>
      <p:ext uri="{BB962C8B-B14F-4D97-AF65-F5344CB8AC3E}">
        <p14:creationId xmlns:p14="http://schemas.microsoft.com/office/powerpoint/2010/main" xmlns="" val="3471589052"/>
      </p:ext>
    </p:extLst>
  </p:cSld>
  <p:clrMapOvr>
    <a:masterClrMapping/>
  </p:clrMapOvr>
  <mc:AlternateContent xmlns:mc="http://schemas.openxmlformats.org/markup-compatibility/2006">
    <mc:Choice xmlns:p14="http://schemas.microsoft.com/office/powerpoint/2010/main" xmlns="" Requires="p14">
      <p:transition spd="slow" p14:dur="2000" advTm="28637"/>
    </mc:Choice>
    <mc:Fallback>
      <p:transition spd="slow" advTm="2863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itchFamily="34" charset="0"/>
                <a:cs typeface="Arial" pitchFamily="34" charset="0"/>
              </a:rPr>
              <a:t>TỔNG QUAN</a:t>
            </a:r>
            <a:endParaRPr lang="en-US" dirty="0">
              <a:latin typeface="Arial" pitchFamily="34" charset="0"/>
              <a:cs typeface="Arial" pitchFamily="34" charset="0"/>
            </a:endParaRPr>
          </a:p>
        </p:txBody>
      </p:sp>
      <p:grpSp>
        <p:nvGrpSpPr>
          <p:cNvPr id="3" name="Group 2"/>
          <p:cNvGrpSpPr/>
          <p:nvPr/>
        </p:nvGrpSpPr>
        <p:grpSpPr>
          <a:xfrm>
            <a:off x="76201" y="1142998"/>
            <a:ext cx="8991601" cy="5257802"/>
            <a:chOff x="153497" y="1134795"/>
            <a:chExt cx="8989404" cy="5686239"/>
          </a:xfrm>
        </p:grpSpPr>
        <p:sp>
          <p:nvSpPr>
            <p:cNvPr id="4" name="Freeform 3"/>
            <p:cNvSpPr/>
            <p:nvPr/>
          </p:nvSpPr>
          <p:spPr>
            <a:xfrm>
              <a:off x="153497" y="1134797"/>
              <a:ext cx="4494702" cy="2689769"/>
            </a:xfrm>
            <a:custGeom>
              <a:avLst/>
              <a:gdLst>
                <a:gd name="connsiteX0" fmla="*/ 0 w 4280668"/>
                <a:gd name="connsiteY0" fmla="*/ 0 h 2568401"/>
                <a:gd name="connsiteX1" fmla="*/ 4280668 w 4280668"/>
                <a:gd name="connsiteY1" fmla="*/ 0 h 2568401"/>
                <a:gd name="connsiteX2" fmla="*/ 4280668 w 4280668"/>
                <a:gd name="connsiteY2" fmla="*/ 2568401 h 2568401"/>
                <a:gd name="connsiteX3" fmla="*/ 0 w 4280668"/>
                <a:gd name="connsiteY3" fmla="*/ 2568401 h 2568401"/>
                <a:gd name="connsiteX4" fmla="*/ 0 w 4280668"/>
                <a:gd name="connsiteY4" fmla="*/ 0 h 256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0668" h="2568401">
                  <a:moveTo>
                    <a:pt x="0" y="0"/>
                  </a:moveTo>
                  <a:lnTo>
                    <a:pt x="4280668" y="0"/>
                  </a:lnTo>
                  <a:lnTo>
                    <a:pt x="4280668" y="2568401"/>
                  </a:lnTo>
                  <a:lnTo>
                    <a:pt x="0" y="2568401"/>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182880" rIns="83820" bIns="83820" numCol="1" spcCol="1270" anchor="t" anchorCtr="0">
              <a:noAutofit/>
            </a:bodyPr>
            <a:lstStyle/>
            <a:p>
              <a:pPr defTabSz="977900">
                <a:lnSpc>
                  <a:spcPct val="90000"/>
                </a:lnSpc>
                <a:spcBef>
                  <a:spcPct val="0"/>
                </a:spcBef>
                <a:spcAft>
                  <a:spcPct val="35000"/>
                </a:spcAft>
              </a:pPr>
              <a:endParaRPr lang="en-US" sz="2700" kern="1200" dirty="0">
                <a:solidFill>
                  <a:schemeClr val="bg1"/>
                </a:solidFill>
                <a:latin typeface="+mj-lt"/>
              </a:endParaRPr>
            </a:p>
          </p:txBody>
        </p:sp>
        <p:sp>
          <p:nvSpPr>
            <p:cNvPr id="7" name="Freeform 6"/>
            <p:cNvSpPr/>
            <p:nvPr/>
          </p:nvSpPr>
          <p:spPr>
            <a:xfrm>
              <a:off x="153497" y="3824566"/>
              <a:ext cx="4494702" cy="2996468"/>
            </a:xfrm>
            <a:custGeom>
              <a:avLst/>
              <a:gdLst>
                <a:gd name="connsiteX0" fmla="*/ 0 w 4280668"/>
                <a:gd name="connsiteY0" fmla="*/ 0 h 2568401"/>
                <a:gd name="connsiteX1" fmla="*/ 4280668 w 4280668"/>
                <a:gd name="connsiteY1" fmla="*/ 0 h 2568401"/>
                <a:gd name="connsiteX2" fmla="*/ 4280668 w 4280668"/>
                <a:gd name="connsiteY2" fmla="*/ 2568401 h 2568401"/>
                <a:gd name="connsiteX3" fmla="*/ 0 w 4280668"/>
                <a:gd name="connsiteY3" fmla="*/ 2568401 h 2568401"/>
                <a:gd name="connsiteX4" fmla="*/ 0 w 4280668"/>
                <a:gd name="connsiteY4" fmla="*/ 0 h 256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0668" h="2568401">
                  <a:moveTo>
                    <a:pt x="0" y="0"/>
                  </a:moveTo>
                  <a:lnTo>
                    <a:pt x="4280668" y="0"/>
                  </a:lnTo>
                  <a:lnTo>
                    <a:pt x="4280668" y="2568401"/>
                  </a:lnTo>
                  <a:lnTo>
                    <a:pt x="0" y="2568401"/>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182880" rIns="83820" bIns="83820" numCol="1" spcCol="1270" anchor="t" anchorCtr="0">
              <a:noAutofit/>
            </a:bodyPr>
            <a:lstStyle/>
            <a:p>
              <a:pPr lvl="0" algn="just" defTabSz="977900">
                <a:lnSpc>
                  <a:spcPct val="90000"/>
                </a:lnSpc>
                <a:spcBef>
                  <a:spcPct val="0"/>
                </a:spcBef>
                <a:spcAft>
                  <a:spcPct val="35000"/>
                </a:spcAft>
              </a:pPr>
              <a:endParaRPr lang="en-US" sz="2700" kern="1200" dirty="0">
                <a:solidFill>
                  <a:schemeClr val="bg1"/>
                </a:solidFill>
              </a:endParaRPr>
            </a:p>
          </p:txBody>
        </p:sp>
        <p:sp>
          <p:nvSpPr>
            <p:cNvPr id="8" name="Freeform 7"/>
            <p:cNvSpPr/>
            <p:nvPr/>
          </p:nvSpPr>
          <p:spPr>
            <a:xfrm>
              <a:off x="4648199" y="3824566"/>
              <a:ext cx="4494702" cy="2996468"/>
            </a:xfrm>
            <a:custGeom>
              <a:avLst/>
              <a:gdLst>
                <a:gd name="connsiteX0" fmla="*/ 0 w 4280668"/>
                <a:gd name="connsiteY0" fmla="*/ 0 h 2568401"/>
                <a:gd name="connsiteX1" fmla="*/ 4280668 w 4280668"/>
                <a:gd name="connsiteY1" fmla="*/ 0 h 2568401"/>
                <a:gd name="connsiteX2" fmla="*/ 4280668 w 4280668"/>
                <a:gd name="connsiteY2" fmla="*/ 2568401 h 2568401"/>
                <a:gd name="connsiteX3" fmla="*/ 0 w 4280668"/>
                <a:gd name="connsiteY3" fmla="*/ 2568401 h 2568401"/>
                <a:gd name="connsiteX4" fmla="*/ 0 w 4280668"/>
                <a:gd name="connsiteY4" fmla="*/ 0 h 256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0668" h="2568401">
                  <a:moveTo>
                    <a:pt x="0" y="0"/>
                  </a:moveTo>
                  <a:lnTo>
                    <a:pt x="4280668" y="0"/>
                  </a:lnTo>
                  <a:lnTo>
                    <a:pt x="4280668" y="2568401"/>
                  </a:lnTo>
                  <a:lnTo>
                    <a:pt x="0" y="2568401"/>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182880" rIns="83820" bIns="83820" numCol="1" spcCol="1270" anchor="t" anchorCtr="0">
              <a:noAutofit/>
            </a:bodyPr>
            <a:lstStyle/>
            <a:p>
              <a:pPr lvl="0" algn="just" defTabSz="977900">
                <a:lnSpc>
                  <a:spcPct val="90000"/>
                </a:lnSpc>
                <a:spcBef>
                  <a:spcPct val="0"/>
                </a:spcBef>
                <a:spcAft>
                  <a:spcPct val="35000"/>
                </a:spcAft>
              </a:pPr>
              <a:endParaRPr lang="en-US" sz="2600" kern="1200" dirty="0">
                <a:solidFill>
                  <a:schemeClr val="bg1"/>
                </a:solidFill>
                <a:latin typeface="+mj-lt"/>
              </a:endParaRPr>
            </a:p>
          </p:txBody>
        </p:sp>
        <p:sp>
          <p:nvSpPr>
            <p:cNvPr id="6" name="Freeform 5"/>
            <p:cNvSpPr/>
            <p:nvPr/>
          </p:nvSpPr>
          <p:spPr>
            <a:xfrm>
              <a:off x="4648199" y="1134795"/>
              <a:ext cx="4494702" cy="2689769"/>
            </a:xfrm>
            <a:custGeom>
              <a:avLst/>
              <a:gdLst>
                <a:gd name="connsiteX0" fmla="*/ 0 w 4280668"/>
                <a:gd name="connsiteY0" fmla="*/ 0 h 2568401"/>
                <a:gd name="connsiteX1" fmla="*/ 4280668 w 4280668"/>
                <a:gd name="connsiteY1" fmla="*/ 0 h 2568401"/>
                <a:gd name="connsiteX2" fmla="*/ 4280668 w 4280668"/>
                <a:gd name="connsiteY2" fmla="*/ 2568401 h 2568401"/>
                <a:gd name="connsiteX3" fmla="*/ 0 w 4280668"/>
                <a:gd name="connsiteY3" fmla="*/ 2568401 h 2568401"/>
                <a:gd name="connsiteX4" fmla="*/ 0 w 4280668"/>
                <a:gd name="connsiteY4" fmla="*/ 0 h 256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0668" h="2568401">
                  <a:moveTo>
                    <a:pt x="0" y="0"/>
                  </a:moveTo>
                  <a:lnTo>
                    <a:pt x="4280668" y="0"/>
                  </a:lnTo>
                  <a:lnTo>
                    <a:pt x="4280668" y="2568401"/>
                  </a:lnTo>
                  <a:lnTo>
                    <a:pt x="0" y="2568401"/>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182880" rIns="83820" bIns="83820" numCol="1" spcCol="1270" anchor="t" anchorCtr="0">
              <a:noAutofit/>
            </a:bodyPr>
            <a:lstStyle/>
            <a:p>
              <a:pPr lvl="0" algn="just" defTabSz="977900">
                <a:lnSpc>
                  <a:spcPct val="90000"/>
                </a:lnSpc>
                <a:spcBef>
                  <a:spcPct val="0"/>
                </a:spcBef>
                <a:spcAft>
                  <a:spcPct val="35000"/>
                </a:spcAft>
              </a:pPr>
              <a:endParaRPr lang="en-US" sz="2700" kern="1200" dirty="0">
                <a:solidFill>
                  <a:schemeClr val="bg1"/>
                </a:solidFill>
                <a:latin typeface="+mj-lt"/>
              </a:endParaRPr>
            </a:p>
          </p:txBody>
        </p:sp>
      </p:grpSp>
      <p:sp>
        <p:nvSpPr>
          <p:cNvPr id="9" name="Rectangle 8"/>
          <p:cNvSpPr/>
          <p:nvPr/>
        </p:nvSpPr>
        <p:spPr>
          <a:xfrm>
            <a:off x="2286000" y="2967335"/>
            <a:ext cx="4572000" cy="646331"/>
          </a:xfrm>
          <a:prstGeom prst="rect">
            <a:avLst/>
          </a:prstGeom>
        </p:spPr>
        <p:txBody>
          <a:bodyPr>
            <a:spAutoFit/>
          </a:bodyPr>
          <a:lstStyle/>
          <a:p>
            <a:r>
              <a:rPr lang="en-US" dirty="0"/>
              <a:t/>
            </a:r>
            <a:br>
              <a:rPr lang="en-US" dirty="0"/>
            </a:br>
            <a:endParaRPr lang="en-US" dirty="0"/>
          </a:p>
        </p:txBody>
      </p:sp>
      <p:sp>
        <p:nvSpPr>
          <p:cNvPr id="5" name="Rectangle 4"/>
          <p:cNvSpPr/>
          <p:nvPr/>
        </p:nvSpPr>
        <p:spPr>
          <a:xfrm>
            <a:off x="228600" y="1297023"/>
            <a:ext cx="4191000" cy="1892826"/>
          </a:xfrm>
          <a:prstGeom prst="rect">
            <a:avLst/>
          </a:prstGeom>
        </p:spPr>
        <p:txBody>
          <a:bodyPr wrap="square">
            <a:spAutoFit/>
          </a:bodyPr>
          <a:lstStyle/>
          <a:p>
            <a:pPr algn="just" defTabSz="977900">
              <a:lnSpc>
                <a:spcPct val="90000"/>
              </a:lnSpc>
              <a:spcBef>
                <a:spcPct val="0"/>
              </a:spcBef>
              <a:spcAft>
                <a:spcPct val="35000"/>
              </a:spcAft>
            </a:pPr>
            <a:r>
              <a:rPr lang="vi-VN" sz="2600" dirty="0">
                <a:solidFill>
                  <a:schemeClr val="bg1"/>
                </a:solidFill>
                <a:latin typeface="+mj-lt"/>
                <a:cs typeface="Arial" pitchFamily="34" charset="0"/>
              </a:rPr>
              <a:t>T</a:t>
            </a:r>
            <a:r>
              <a:rPr lang="nl-NL" sz="2600" dirty="0">
                <a:solidFill>
                  <a:schemeClr val="bg1"/>
                </a:solidFill>
                <a:latin typeface="+mj-lt"/>
                <a:cs typeface="Arial" pitchFamily="34" charset="0"/>
              </a:rPr>
              <a:t>ạng lấy từ </a:t>
            </a:r>
            <a:r>
              <a:rPr lang="en-US" sz="2600" dirty="0" err="1">
                <a:solidFill>
                  <a:schemeClr val="bg1"/>
                </a:solidFill>
                <a:latin typeface="+mj-lt"/>
                <a:cs typeface="Arial" pitchFamily="34" charset="0"/>
              </a:rPr>
              <a:t>ng</a:t>
            </a:r>
            <a:r>
              <a:rPr lang="vi-VN" sz="2600" dirty="0">
                <a:solidFill>
                  <a:schemeClr val="bg1"/>
                </a:solidFill>
                <a:latin typeface="+mj-lt"/>
                <a:cs typeface="Arial" pitchFamily="34" charset="0"/>
              </a:rPr>
              <a:t>ười</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cho</a:t>
            </a:r>
            <a:r>
              <a:rPr lang="en-US" sz="2600" dirty="0">
                <a:solidFill>
                  <a:schemeClr val="bg1"/>
                </a:solidFill>
                <a:latin typeface="+mj-lt"/>
                <a:cs typeface="Arial" pitchFamily="34" charset="0"/>
              </a:rPr>
              <a:t> </a:t>
            </a:r>
            <a:r>
              <a:rPr lang="vi-VN" sz="2600" dirty="0">
                <a:solidFill>
                  <a:schemeClr val="bg1"/>
                </a:solidFill>
                <a:latin typeface="+mj-lt"/>
                <a:cs typeface="Arial" pitchFamily="34" charset="0"/>
              </a:rPr>
              <a:t>đã</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chết</a:t>
            </a:r>
            <a:r>
              <a:rPr lang="en-US" sz="2600" dirty="0">
                <a:solidFill>
                  <a:schemeClr val="bg1"/>
                </a:solidFill>
                <a:latin typeface="+mj-lt"/>
                <a:cs typeface="Arial" pitchFamily="34" charset="0"/>
              </a:rPr>
              <a:t> </a:t>
            </a:r>
            <a:r>
              <a:rPr lang="nl-NL" sz="2600" dirty="0">
                <a:solidFill>
                  <a:schemeClr val="bg1"/>
                </a:solidFill>
                <a:latin typeface="+mj-lt"/>
                <a:cs typeface="Arial" pitchFamily="34" charset="0"/>
              </a:rPr>
              <a:t>được giới thiệu từ những năm 1960 làm tăng thêm cơ hội cho BN </a:t>
            </a:r>
            <a:r>
              <a:rPr lang="en-US" sz="2600" dirty="0">
                <a:solidFill>
                  <a:schemeClr val="bg1"/>
                </a:solidFill>
                <a:latin typeface="+mj-lt"/>
                <a:cs typeface="Arial" pitchFamily="34" charset="0"/>
              </a:rPr>
              <a:t>STMGĐC </a:t>
            </a:r>
            <a:r>
              <a:rPr lang="nl-NL" sz="2600" dirty="0">
                <a:solidFill>
                  <a:schemeClr val="bg1"/>
                </a:solidFill>
                <a:latin typeface="+mj-lt"/>
                <a:cs typeface="Arial" pitchFamily="34" charset="0"/>
              </a:rPr>
              <a:t>được ghép thận.</a:t>
            </a:r>
            <a:endParaRPr lang="en-US" sz="2600" dirty="0">
              <a:solidFill>
                <a:schemeClr val="bg1"/>
              </a:solidFill>
              <a:latin typeface="+mj-lt"/>
            </a:endParaRPr>
          </a:p>
        </p:txBody>
      </p:sp>
      <p:sp>
        <p:nvSpPr>
          <p:cNvPr id="10" name="Rectangle 9"/>
          <p:cNvSpPr/>
          <p:nvPr/>
        </p:nvSpPr>
        <p:spPr>
          <a:xfrm>
            <a:off x="228600" y="3886200"/>
            <a:ext cx="4191000" cy="1892826"/>
          </a:xfrm>
          <a:prstGeom prst="rect">
            <a:avLst/>
          </a:prstGeom>
        </p:spPr>
        <p:txBody>
          <a:bodyPr wrap="square">
            <a:spAutoFit/>
          </a:bodyPr>
          <a:lstStyle/>
          <a:p>
            <a:pPr lvl="0" algn="just" defTabSz="977900">
              <a:lnSpc>
                <a:spcPct val="90000"/>
              </a:lnSpc>
              <a:spcBef>
                <a:spcPct val="0"/>
              </a:spcBef>
              <a:spcAft>
                <a:spcPct val="35000"/>
              </a:spcAft>
            </a:pPr>
            <a:r>
              <a:rPr lang="en-US" sz="2600" dirty="0" err="1" smtClean="0">
                <a:solidFill>
                  <a:schemeClr val="bg1"/>
                </a:solidFill>
                <a:latin typeface="+mj-lt"/>
                <a:cs typeface="Arial" pitchFamily="34" charset="0"/>
              </a:rPr>
              <a:t>Đầu</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năm</a:t>
            </a:r>
            <a:r>
              <a:rPr lang="en-US" sz="2600" dirty="0" smtClean="0">
                <a:solidFill>
                  <a:schemeClr val="bg1"/>
                </a:solidFill>
                <a:latin typeface="+mj-lt"/>
                <a:cs typeface="Arial" pitchFamily="34" charset="0"/>
              </a:rPr>
              <a:t> 2008, </a:t>
            </a:r>
            <a:r>
              <a:rPr lang="en-US" sz="2600" dirty="0" err="1" smtClean="0">
                <a:solidFill>
                  <a:schemeClr val="bg1"/>
                </a:solidFill>
                <a:latin typeface="+mj-lt"/>
                <a:cs typeface="Arial" pitchFamily="34" charset="0"/>
              </a:rPr>
              <a:t>có</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khoảng</a:t>
            </a:r>
            <a:r>
              <a:rPr lang="en-US" sz="2600" dirty="0" smtClean="0">
                <a:solidFill>
                  <a:schemeClr val="bg1"/>
                </a:solidFill>
                <a:latin typeface="+mj-lt"/>
                <a:cs typeface="Arial" pitchFamily="34" charset="0"/>
              </a:rPr>
              <a:t> 78.700 </a:t>
            </a:r>
            <a:r>
              <a:rPr lang="en-US" sz="2600" dirty="0" err="1" smtClean="0">
                <a:solidFill>
                  <a:schemeClr val="bg1"/>
                </a:solidFill>
                <a:latin typeface="+mj-lt"/>
                <a:cs typeface="Arial" pitchFamily="34" charset="0"/>
              </a:rPr>
              <a:t>bệnh</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nhân</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chờ</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ghép</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thận</a:t>
            </a:r>
            <a:r>
              <a:rPr lang="en-US" sz="2600" dirty="0" smtClean="0">
                <a:solidFill>
                  <a:schemeClr val="bg1"/>
                </a:solidFill>
                <a:latin typeface="+mj-lt"/>
                <a:cs typeface="Arial" pitchFamily="34" charset="0"/>
              </a:rPr>
              <a:t> ở </a:t>
            </a:r>
            <a:r>
              <a:rPr lang="en-US" sz="2600" dirty="0" err="1" smtClean="0">
                <a:solidFill>
                  <a:schemeClr val="bg1"/>
                </a:solidFill>
                <a:latin typeface="+mj-lt"/>
                <a:cs typeface="Arial" pitchFamily="34" charset="0"/>
              </a:rPr>
              <a:t>Mỹ</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với</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thời</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gian</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chờ</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trung</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bình</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là</a:t>
            </a:r>
            <a:r>
              <a:rPr lang="en-US" sz="2600" dirty="0" smtClean="0">
                <a:solidFill>
                  <a:schemeClr val="bg1"/>
                </a:solidFill>
                <a:latin typeface="+mj-lt"/>
                <a:cs typeface="Arial" pitchFamily="34" charset="0"/>
              </a:rPr>
              <a:t> </a:t>
            </a:r>
            <a:r>
              <a:rPr lang="en-US" sz="2600" dirty="0" err="1" smtClean="0">
                <a:solidFill>
                  <a:schemeClr val="bg1"/>
                </a:solidFill>
                <a:latin typeface="+mj-lt"/>
                <a:cs typeface="Arial" pitchFamily="34" charset="0"/>
              </a:rPr>
              <a:t>hơn</a:t>
            </a:r>
            <a:r>
              <a:rPr lang="en-US" sz="2600" dirty="0" smtClean="0">
                <a:solidFill>
                  <a:schemeClr val="bg1"/>
                </a:solidFill>
                <a:latin typeface="+mj-lt"/>
                <a:cs typeface="Arial" pitchFamily="34" charset="0"/>
              </a:rPr>
              <a:t> 3 </a:t>
            </a:r>
            <a:r>
              <a:rPr lang="en-US" sz="2600" dirty="0" err="1" smtClean="0">
                <a:solidFill>
                  <a:schemeClr val="bg1"/>
                </a:solidFill>
                <a:latin typeface="+mj-lt"/>
                <a:cs typeface="Arial" pitchFamily="34" charset="0"/>
              </a:rPr>
              <a:t>năm</a:t>
            </a:r>
            <a:r>
              <a:rPr lang="en-US" sz="2600" dirty="0" smtClean="0">
                <a:solidFill>
                  <a:schemeClr val="bg1"/>
                </a:solidFill>
                <a:latin typeface="+mj-lt"/>
                <a:cs typeface="Arial" pitchFamily="34" charset="0"/>
              </a:rPr>
              <a:t>.</a:t>
            </a:r>
            <a:endParaRPr lang="en-US" sz="2600" dirty="0">
              <a:solidFill>
                <a:schemeClr val="bg1"/>
              </a:solidFill>
              <a:latin typeface="+mj-lt"/>
            </a:endParaRPr>
          </a:p>
        </p:txBody>
      </p:sp>
      <p:sp>
        <p:nvSpPr>
          <p:cNvPr id="11" name="Rectangle 10"/>
          <p:cNvSpPr/>
          <p:nvPr/>
        </p:nvSpPr>
        <p:spPr>
          <a:xfrm>
            <a:off x="4724400" y="1297023"/>
            <a:ext cx="4191000" cy="1892826"/>
          </a:xfrm>
          <a:prstGeom prst="rect">
            <a:avLst/>
          </a:prstGeom>
        </p:spPr>
        <p:txBody>
          <a:bodyPr wrap="square">
            <a:spAutoFit/>
          </a:bodyPr>
          <a:lstStyle/>
          <a:p>
            <a:pPr lvl="0" algn="just" defTabSz="977900">
              <a:lnSpc>
                <a:spcPct val="90000"/>
              </a:lnSpc>
              <a:spcBef>
                <a:spcPct val="0"/>
              </a:spcBef>
              <a:spcAft>
                <a:spcPct val="35000"/>
              </a:spcAft>
            </a:pPr>
            <a:r>
              <a:rPr lang="nl-NL" sz="2600" dirty="0">
                <a:solidFill>
                  <a:schemeClr val="bg1"/>
                </a:solidFill>
                <a:latin typeface="+mj-lt"/>
                <a:cs typeface="Arial" pitchFamily="34" charset="0"/>
              </a:rPr>
              <a:t>Tại Việt Nam, theo khảo sát của Bộ Y tế n</a:t>
            </a:r>
            <a:r>
              <a:rPr lang="vi-VN" sz="2600" dirty="0">
                <a:solidFill>
                  <a:schemeClr val="bg1"/>
                </a:solidFill>
                <a:latin typeface="+mj-lt"/>
                <a:cs typeface="Arial" pitchFamily="34" charset="0"/>
              </a:rPr>
              <a:t>ă</a:t>
            </a:r>
            <a:r>
              <a:rPr lang="en-US" sz="2600" dirty="0">
                <a:solidFill>
                  <a:schemeClr val="bg1"/>
                </a:solidFill>
                <a:latin typeface="+mj-lt"/>
                <a:cs typeface="Arial" pitchFamily="34" charset="0"/>
              </a:rPr>
              <a:t>m </a:t>
            </a:r>
            <a:r>
              <a:rPr lang="nl-NL" sz="2600" dirty="0">
                <a:solidFill>
                  <a:schemeClr val="bg1"/>
                </a:solidFill>
                <a:latin typeface="+mj-lt"/>
                <a:cs typeface="Arial" pitchFamily="34" charset="0"/>
              </a:rPr>
              <a:t>2007 có 60-70 </a:t>
            </a:r>
            <a:r>
              <a:rPr lang="en-US" sz="2600" dirty="0">
                <a:solidFill>
                  <a:schemeClr val="bg1"/>
                </a:solidFill>
                <a:latin typeface="+mj-lt"/>
                <a:cs typeface="Arial" pitchFamily="34" charset="0"/>
              </a:rPr>
              <a:t>BN STMGĐC</a:t>
            </a:r>
            <a:r>
              <a:rPr lang="nl-NL" sz="2600" dirty="0">
                <a:solidFill>
                  <a:schemeClr val="bg1"/>
                </a:solidFill>
                <a:latin typeface="+mj-lt"/>
                <a:cs typeface="Arial" pitchFamily="34" charset="0"/>
              </a:rPr>
              <a:t>/1 triệu dân, gần 6000 trường hợp cần ghép thận.</a:t>
            </a:r>
            <a:endParaRPr lang="en-US" sz="2600" dirty="0">
              <a:solidFill>
                <a:schemeClr val="bg1"/>
              </a:solidFill>
              <a:latin typeface="+mj-lt"/>
            </a:endParaRPr>
          </a:p>
        </p:txBody>
      </p:sp>
      <p:sp>
        <p:nvSpPr>
          <p:cNvPr id="12" name="Rectangle 11"/>
          <p:cNvSpPr/>
          <p:nvPr/>
        </p:nvSpPr>
        <p:spPr>
          <a:xfrm>
            <a:off x="4700516" y="3886200"/>
            <a:ext cx="4191000" cy="1892826"/>
          </a:xfrm>
          <a:prstGeom prst="rect">
            <a:avLst/>
          </a:prstGeom>
        </p:spPr>
        <p:txBody>
          <a:bodyPr wrap="square">
            <a:spAutoFit/>
          </a:bodyPr>
          <a:lstStyle/>
          <a:p>
            <a:pPr lvl="0" algn="just" defTabSz="977900">
              <a:lnSpc>
                <a:spcPct val="90000"/>
              </a:lnSpc>
              <a:spcBef>
                <a:spcPct val="0"/>
              </a:spcBef>
              <a:spcAft>
                <a:spcPct val="35000"/>
              </a:spcAft>
            </a:pPr>
            <a:r>
              <a:rPr lang="en-US" sz="2600" dirty="0" err="1">
                <a:solidFill>
                  <a:schemeClr val="bg1"/>
                </a:solidFill>
                <a:latin typeface="+mj-lt"/>
                <a:cs typeface="Arial" pitchFamily="34" charset="0"/>
              </a:rPr>
              <a:t>Chọn</a:t>
            </a:r>
            <a:r>
              <a:rPr lang="en-US" sz="2600" dirty="0">
                <a:solidFill>
                  <a:schemeClr val="bg1"/>
                </a:solidFill>
                <a:latin typeface="+mj-lt"/>
                <a:cs typeface="Arial" pitchFamily="34" charset="0"/>
              </a:rPr>
              <a:t> PP </a:t>
            </a:r>
            <a:r>
              <a:rPr lang="en-US" sz="2600" dirty="0" err="1">
                <a:solidFill>
                  <a:schemeClr val="bg1"/>
                </a:solidFill>
                <a:latin typeface="+mj-lt"/>
                <a:cs typeface="Arial" pitchFamily="34" charset="0"/>
              </a:rPr>
              <a:t>vô</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cảm</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trong</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mô</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ghép</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thận</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từ</a:t>
            </a:r>
            <a:r>
              <a:rPr lang="en-US" sz="2600" dirty="0">
                <a:solidFill>
                  <a:schemeClr val="bg1"/>
                </a:solidFill>
                <a:latin typeface="+mj-lt"/>
                <a:cs typeface="Arial" pitchFamily="34" charset="0"/>
              </a:rPr>
              <a:t> NCCT </a:t>
            </a:r>
            <a:r>
              <a:rPr lang="en-US" sz="2600" dirty="0" err="1">
                <a:solidFill>
                  <a:schemeClr val="bg1"/>
                </a:solidFill>
                <a:latin typeface="+mj-lt"/>
                <a:cs typeface="Arial" pitchFamily="34" charset="0"/>
              </a:rPr>
              <a:t>với</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mục</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tiêu</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hạn</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chế</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được</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tỉ</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lệ</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trì</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hoãn</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chức</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năng</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thận</a:t>
            </a:r>
            <a:r>
              <a:rPr lang="en-US" sz="2600" dirty="0">
                <a:solidFill>
                  <a:schemeClr val="bg1"/>
                </a:solidFill>
                <a:latin typeface="+mj-lt"/>
                <a:cs typeface="Arial" pitchFamily="34" charset="0"/>
              </a:rPr>
              <a:t> </a:t>
            </a:r>
            <a:r>
              <a:rPr lang="en-US" sz="2600" dirty="0" err="1">
                <a:solidFill>
                  <a:schemeClr val="bg1"/>
                </a:solidFill>
                <a:latin typeface="+mj-lt"/>
                <a:cs typeface="Arial" pitchFamily="34" charset="0"/>
              </a:rPr>
              <a:t>ghép</a:t>
            </a:r>
            <a:r>
              <a:rPr lang="en-US" sz="2600" dirty="0">
                <a:solidFill>
                  <a:schemeClr val="bg1"/>
                </a:solidFill>
                <a:latin typeface="+mj-lt"/>
                <a:cs typeface="Arial" pitchFamily="34" charset="0"/>
              </a:rPr>
              <a:t> (</a:t>
            </a:r>
            <a:r>
              <a:rPr lang="en-US" sz="2600" dirty="0">
                <a:solidFill>
                  <a:schemeClr val="bg1"/>
                </a:solidFill>
                <a:latin typeface="+mj-lt"/>
              </a:rPr>
              <a:t>THCNTG) </a:t>
            </a:r>
            <a:r>
              <a:rPr lang="en-US" sz="2600" dirty="0">
                <a:solidFill>
                  <a:schemeClr val="bg1"/>
                </a:solidFill>
                <a:latin typeface="+mj-lt"/>
                <a:cs typeface="Arial" pitchFamily="34" charset="0"/>
              </a:rPr>
              <a:t> </a:t>
            </a:r>
            <a:endParaRPr lang="en-US" sz="2600" dirty="0">
              <a:solidFill>
                <a:schemeClr val="bg1"/>
              </a:solidFill>
              <a:latin typeface="+mj-lt"/>
            </a:endParaRPr>
          </a:p>
        </p:txBody>
      </p:sp>
    </p:spTree>
    <p:extLst>
      <p:ext uri="{BB962C8B-B14F-4D97-AF65-F5344CB8AC3E}">
        <p14:creationId xmlns:p14="http://schemas.microsoft.com/office/powerpoint/2010/main" xmlns="" val="3613998506"/>
      </p:ext>
    </p:extLst>
  </p:cSld>
  <p:clrMapOvr>
    <a:masterClrMapping/>
  </p:clrMapOvr>
  <mc:AlternateContent xmlns:mc="http://schemas.openxmlformats.org/markup-compatibility/2006">
    <mc:Choice xmlns:p14="http://schemas.microsoft.com/office/powerpoint/2010/main" xmlns="" Requires="p14">
      <p:transition spd="slow" p14:dur="2000" advTm="42751"/>
    </mc:Choice>
    <mc:Fallback>
      <p:transition spd="slow" advTm="4275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itchFamily="34" charset="0"/>
                <a:cs typeface="Arial" pitchFamily="34" charset="0"/>
              </a:rPr>
              <a:t>TỔNG QUAN</a:t>
            </a:r>
          </a:p>
        </p:txBody>
      </p:sp>
      <p:graphicFrame>
        <p:nvGraphicFramePr>
          <p:cNvPr id="4" name="Diagram 3"/>
          <p:cNvGraphicFramePr/>
          <p:nvPr>
            <p:extLst>
              <p:ext uri="{D42A27DB-BD31-4B8C-83A1-F6EECF244321}">
                <p14:modId xmlns:p14="http://schemas.microsoft.com/office/powerpoint/2010/main" xmlns="" val="3531284444"/>
              </p:ext>
            </p:extLst>
          </p:nvPr>
        </p:nvGraphicFramePr>
        <p:xfrm>
          <a:off x="0" y="10668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xmlns="" val="3403293361"/>
              </p:ext>
            </p:extLst>
          </p:nvPr>
        </p:nvGraphicFramePr>
        <p:xfrm>
          <a:off x="-20782" y="1143000"/>
          <a:ext cx="9164783"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5" name="Group 4"/>
          <p:cNvGrpSpPr/>
          <p:nvPr/>
        </p:nvGrpSpPr>
        <p:grpSpPr>
          <a:xfrm>
            <a:off x="76200" y="1169343"/>
            <a:ext cx="8915400" cy="5231463"/>
            <a:chOff x="228600" y="1505518"/>
            <a:chExt cx="8763000" cy="3374309"/>
          </a:xfrm>
          <a:solidFill>
            <a:schemeClr val="accent1">
              <a:lumMod val="75000"/>
            </a:schemeClr>
          </a:solidFill>
        </p:grpSpPr>
        <p:sp>
          <p:nvSpPr>
            <p:cNvPr id="7" name="Freeform 6"/>
            <p:cNvSpPr/>
            <p:nvPr/>
          </p:nvSpPr>
          <p:spPr>
            <a:xfrm>
              <a:off x="228600" y="1505518"/>
              <a:ext cx="8763000" cy="2587918"/>
            </a:xfrm>
            <a:custGeom>
              <a:avLst/>
              <a:gdLst>
                <a:gd name="connsiteX0" fmla="*/ 0 w 8763000"/>
                <a:gd name="connsiteY0" fmla="*/ 192274 h 1153620"/>
                <a:gd name="connsiteX1" fmla="*/ 192274 w 8763000"/>
                <a:gd name="connsiteY1" fmla="*/ 0 h 1153620"/>
                <a:gd name="connsiteX2" fmla="*/ 8570726 w 8763000"/>
                <a:gd name="connsiteY2" fmla="*/ 0 h 1153620"/>
                <a:gd name="connsiteX3" fmla="*/ 8763000 w 8763000"/>
                <a:gd name="connsiteY3" fmla="*/ 192274 h 1153620"/>
                <a:gd name="connsiteX4" fmla="*/ 8763000 w 8763000"/>
                <a:gd name="connsiteY4" fmla="*/ 961346 h 1153620"/>
                <a:gd name="connsiteX5" fmla="*/ 8570726 w 8763000"/>
                <a:gd name="connsiteY5" fmla="*/ 1153620 h 1153620"/>
                <a:gd name="connsiteX6" fmla="*/ 192274 w 8763000"/>
                <a:gd name="connsiteY6" fmla="*/ 1153620 h 1153620"/>
                <a:gd name="connsiteX7" fmla="*/ 0 w 8763000"/>
                <a:gd name="connsiteY7" fmla="*/ 961346 h 1153620"/>
                <a:gd name="connsiteX8" fmla="*/ 0 w 8763000"/>
                <a:gd name="connsiteY8" fmla="*/ 192274 h 11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3000" h="1153620">
                  <a:moveTo>
                    <a:pt x="0" y="192274"/>
                  </a:moveTo>
                  <a:cubicBezTo>
                    <a:pt x="0" y="86084"/>
                    <a:pt x="86084" y="0"/>
                    <a:pt x="192274" y="0"/>
                  </a:cubicBezTo>
                  <a:lnTo>
                    <a:pt x="8570726" y="0"/>
                  </a:lnTo>
                  <a:cubicBezTo>
                    <a:pt x="8676916" y="0"/>
                    <a:pt x="8763000" y="86084"/>
                    <a:pt x="8763000" y="192274"/>
                  </a:cubicBezTo>
                  <a:lnTo>
                    <a:pt x="8763000" y="961346"/>
                  </a:lnTo>
                  <a:cubicBezTo>
                    <a:pt x="8763000" y="1067536"/>
                    <a:pt x="8676916" y="1153620"/>
                    <a:pt x="8570726" y="1153620"/>
                  </a:cubicBezTo>
                  <a:lnTo>
                    <a:pt x="192274" y="1153620"/>
                  </a:lnTo>
                  <a:cubicBezTo>
                    <a:pt x="86084" y="1153620"/>
                    <a:pt x="0" y="1067536"/>
                    <a:pt x="0" y="961346"/>
                  </a:cubicBezTo>
                  <a:lnTo>
                    <a:pt x="0" y="19227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085" tIns="121085" rIns="121085" bIns="121085" numCol="1" spcCol="1270" anchor="ctr" anchorCtr="0">
              <a:noAutofit/>
            </a:bodyPr>
            <a:lstStyle/>
            <a:p>
              <a:pPr lvl="1" algn="just" defTabSz="577850">
                <a:lnSpc>
                  <a:spcPct val="90000"/>
                </a:lnSpc>
                <a:spcBef>
                  <a:spcPct val="0"/>
                </a:spcBef>
                <a:spcAft>
                  <a:spcPct val="35000"/>
                </a:spcAft>
              </a:pPr>
              <a:endParaRPr lang="en-US" sz="2800" dirty="0">
                <a:latin typeface="+mj-lt"/>
              </a:endParaRPr>
            </a:p>
          </p:txBody>
        </p:sp>
        <p:sp>
          <p:nvSpPr>
            <p:cNvPr id="9" name="Freeform 8"/>
            <p:cNvSpPr/>
            <p:nvPr/>
          </p:nvSpPr>
          <p:spPr>
            <a:xfrm>
              <a:off x="228600" y="4093436"/>
              <a:ext cx="8763000" cy="786391"/>
            </a:xfrm>
            <a:custGeom>
              <a:avLst/>
              <a:gdLst>
                <a:gd name="connsiteX0" fmla="*/ 0 w 8763000"/>
                <a:gd name="connsiteY0" fmla="*/ 192274 h 1153620"/>
                <a:gd name="connsiteX1" fmla="*/ 192274 w 8763000"/>
                <a:gd name="connsiteY1" fmla="*/ 0 h 1153620"/>
                <a:gd name="connsiteX2" fmla="*/ 8570726 w 8763000"/>
                <a:gd name="connsiteY2" fmla="*/ 0 h 1153620"/>
                <a:gd name="connsiteX3" fmla="*/ 8763000 w 8763000"/>
                <a:gd name="connsiteY3" fmla="*/ 192274 h 1153620"/>
                <a:gd name="connsiteX4" fmla="*/ 8763000 w 8763000"/>
                <a:gd name="connsiteY4" fmla="*/ 961346 h 1153620"/>
                <a:gd name="connsiteX5" fmla="*/ 8570726 w 8763000"/>
                <a:gd name="connsiteY5" fmla="*/ 1153620 h 1153620"/>
                <a:gd name="connsiteX6" fmla="*/ 192274 w 8763000"/>
                <a:gd name="connsiteY6" fmla="*/ 1153620 h 1153620"/>
                <a:gd name="connsiteX7" fmla="*/ 0 w 8763000"/>
                <a:gd name="connsiteY7" fmla="*/ 961346 h 1153620"/>
                <a:gd name="connsiteX8" fmla="*/ 0 w 8763000"/>
                <a:gd name="connsiteY8" fmla="*/ 192274 h 11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3000" h="1153620">
                  <a:moveTo>
                    <a:pt x="0" y="192274"/>
                  </a:moveTo>
                  <a:cubicBezTo>
                    <a:pt x="0" y="86084"/>
                    <a:pt x="86084" y="0"/>
                    <a:pt x="192274" y="0"/>
                  </a:cubicBezTo>
                  <a:lnTo>
                    <a:pt x="8570726" y="0"/>
                  </a:lnTo>
                  <a:cubicBezTo>
                    <a:pt x="8676916" y="0"/>
                    <a:pt x="8763000" y="86084"/>
                    <a:pt x="8763000" y="192274"/>
                  </a:cubicBezTo>
                  <a:lnTo>
                    <a:pt x="8763000" y="961346"/>
                  </a:lnTo>
                  <a:cubicBezTo>
                    <a:pt x="8763000" y="1067536"/>
                    <a:pt x="8676916" y="1153620"/>
                    <a:pt x="8570726" y="1153620"/>
                  </a:cubicBezTo>
                  <a:lnTo>
                    <a:pt x="192274" y="1153620"/>
                  </a:lnTo>
                  <a:cubicBezTo>
                    <a:pt x="86084" y="1153620"/>
                    <a:pt x="0" y="1067536"/>
                    <a:pt x="0" y="961346"/>
                  </a:cubicBezTo>
                  <a:lnTo>
                    <a:pt x="0" y="19227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085" tIns="121085" rIns="121085" bIns="121085" numCol="1" spcCol="1270" anchor="ctr" anchorCtr="0">
              <a:noAutofit/>
            </a:bodyPr>
            <a:lstStyle/>
            <a:p>
              <a:pPr lvl="1" algn="just" defTabSz="755650">
                <a:lnSpc>
                  <a:spcPct val="90000"/>
                </a:lnSpc>
                <a:spcBef>
                  <a:spcPct val="0"/>
                </a:spcBef>
                <a:spcAft>
                  <a:spcPct val="35000"/>
                </a:spcAft>
              </a:pPr>
              <a:endParaRPr lang="en-US" sz="2700" dirty="0">
                <a:latin typeface="+mj-lt"/>
              </a:endParaRPr>
            </a:p>
          </p:txBody>
        </p:sp>
      </p:grpSp>
      <p:sp>
        <p:nvSpPr>
          <p:cNvPr id="3" name="Rectangle 2"/>
          <p:cNvSpPr/>
          <p:nvPr/>
        </p:nvSpPr>
        <p:spPr>
          <a:xfrm>
            <a:off x="381000" y="5281833"/>
            <a:ext cx="8440131" cy="1018740"/>
          </a:xfrm>
          <a:prstGeom prst="rect">
            <a:avLst/>
          </a:prstGeom>
        </p:spPr>
        <p:txBody>
          <a:bodyPr wrap="none">
            <a:spAutoFit/>
          </a:bodyPr>
          <a:lstStyle/>
          <a:p>
            <a:pPr lvl="0" defTabSz="1155700">
              <a:lnSpc>
                <a:spcPct val="90000"/>
              </a:lnSpc>
              <a:spcBef>
                <a:spcPct val="0"/>
              </a:spcBef>
              <a:spcAft>
                <a:spcPct val="35000"/>
              </a:spcAft>
            </a:pPr>
            <a:r>
              <a:rPr lang="en-US" sz="2800" dirty="0" err="1">
                <a:solidFill>
                  <a:schemeClr val="bg1"/>
                </a:solidFill>
                <a:latin typeface="+mj-lt"/>
              </a:rPr>
              <a:t>Nhóm</a:t>
            </a:r>
            <a:r>
              <a:rPr lang="en-US" sz="2800" dirty="0">
                <a:solidFill>
                  <a:schemeClr val="bg1"/>
                </a:solidFill>
                <a:latin typeface="+mj-lt"/>
              </a:rPr>
              <a:t> Maastricht </a:t>
            </a:r>
            <a:r>
              <a:rPr lang="vi-VN" sz="2800" dirty="0">
                <a:solidFill>
                  <a:schemeClr val="bg1"/>
                </a:solidFill>
                <a:latin typeface="+mj-lt"/>
              </a:rPr>
              <a:t>3: Chờ đợi chết </a:t>
            </a:r>
            <a:r>
              <a:rPr lang="vi-VN" sz="2800" dirty="0" smtClean="0">
                <a:solidFill>
                  <a:schemeClr val="bg1"/>
                </a:solidFill>
                <a:latin typeface="+mj-lt"/>
              </a:rPr>
              <a:t>tim</a:t>
            </a:r>
            <a:endParaRPr lang="en-US" sz="2800" dirty="0" smtClean="0">
              <a:solidFill>
                <a:schemeClr val="bg1"/>
              </a:solidFill>
              <a:latin typeface="+mj-lt"/>
            </a:endParaRPr>
          </a:p>
          <a:p>
            <a:pPr lvl="0" defTabSz="1155700">
              <a:lnSpc>
                <a:spcPct val="90000"/>
              </a:lnSpc>
              <a:spcBef>
                <a:spcPct val="0"/>
              </a:spcBef>
              <a:spcAft>
                <a:spcPct val="35000"/>
              </a:spcAft>
            </a:pPr>
            <a:r>
              <a:rPr lang="en-US" sz="2800" dirty="0" err="1">
                <a:solidFill>
                  <a:schemeClr val="bg1"/>
                </a:solidFill>
                <a:latin typeface="+mj-lt"/>
              </a:rPr>
              <a:t>Nhóm</a:t>
            </a:r>
            <a:r>
              <a:rPr lang="en-US" sz="2800" dirty="0">
                <a:solidFill>
                  <a:schemeClr val="bg1"/>
                </a:solidFill>
                <a:latin typeface="+mj-lt"/>
              </a:rPr>
              <a:t> Maastricht </a:t>
            </a:r>
            <a:r>
              <a:rPr lang="vi-VN" sz="2800" dirty="0">
                <a:solidFill>
                  <a:schemeClr val="bg1"/>
                </a:solidFill>
                <a:latin typeface="+mj-lt"/>
              </a:rPr>
              <a:t>4: ngừng tim đột xuất</a:t>
            </a:r>
            <a:r>
              <a:rPr lang="en-US" sz="2800" dirty="0">
                <a:solidFill>
                  <a:schemeClr val="bg1"/>
                </a:solidFill>
                <a:latin typeface="+mj-lt"/>
              </a:rPr>
              <a:t> </a:t>
            </a:r>
            <a:r>
              <a:rPr lang="vi-VN" sz="2800" dirty="0">
                <a:solidFill>
                  <a:schemeClr val="bg1"/>
                </a:solidFill>
                <a:latin typeface="+mj-lt"/>
              </a:rPr>
              <a:t>khi chết não</a:t>
            </a:r>
          </a:p>
        </p:txBody>
      </p:sp>
      <p:sp>
        <p:nvSpPr>
          <p:cNvPr id="8" name="Rectangle 7"/>
          <p:cNvSpPr/>
          <p:nvPr/>
        </p:nvSpPr>
        <p:spPr>
          <a:xfrm>
            <a:off x="381000" y="1502706"/>
            <a:ext cx="8440131" cy="3345531"/>
          </a:xfrm>
          <a:prstGeom prst="rect">
            <a:avLst/>
          </a:prstGeom>
        </p:spPr>
        <p:txBody>
          <a:bodyPr wrap="square">
            <a:spAutoFit/>
          </a:bodyPr>
          <a:lstStyle/>
          <a:p>
            <a:pPr algn="just" defTabSz="755650">
              <a:lnSpc>
                <a:spcPct val="90000"/>
              </a:lnSpc>
              <a:spcBef>
                <a:spcPct val="0"/>
              </a:spcBef>
              <a:spcAft>
                <a:spcPct val="35000"/>
              </a:spcAft>
            </a:pPr>
            <a:r>
              <a:rPr lang="nl-NL" sz="2800" dirty="0">
                <a:solidFill>
                  <a:schemeClr val="bg1"/>
                </a:solidFill>
                <a:latin typeface="+mj-lt"/>
              </a:rPr>
              <a:t>THCNTG: </a:t>
            </a:r>
            <a:r>
              <a:rPr lang="en-US" sz="2800" dirty="0" err="1">
                <a:solidFill>
                  <a:schemeClr val="bg1"/>
                </a:solidFill>
                <a:latin typeface="+mj-lt"/>
              </a:rPr>
              <a:t>suy</a:t>
            </a:r>
            <a:r>
              <a:rPr lang="en-US" sz="2800" dirty="0">
                <a:solidFill>
                  <a:schemeClr val="bg1"/>
                </a:solidFill>
                <a:latin typeface="+mj-lt"/>
              </a:rPr>
              <a:t> </a:t>
            </a:r>
            <a:r>
              <a:rPr lang="en-US" sz="2800" dirty="0" err="1">
                <a:solidFill>
                  <a:schemeClr val="bg1"/>
                </a:solidFill>
                <a:latin typeface="+mj-lt"/>
              </a:rPr>
              <a:t>chức</a:t>
            </a:r>
            <a:r>
              <a:rPr lang="en-US" sz="2800" dirty="0">
                <a:solidFill>
                  <a:schemeClr val="bg1"/>
                </a:solidFill>
                <a:latin typeface="+mj-lt"/>
              </a:rPr>
              <a:t> </a:t>
            </a:r>
            <a:r>
              <a:rPr lang="en-US" sz="2800" dirty="0" err="1">
                <a:solidFill>
                  <a:schemeClr val="bg1"/>
                </a:solidFill>
                <a:latin typeface="+mj-lt"/>
              </a:rPr>
              <a:t>năng</a:t>
            </a:r>
            <a:r>
              <a:rPr lang="en-US" sz="2800" dirty="0">
                <a:solidFill>
                  <a:schemeClr val="bg1"/>
                </a:solidFill>
                <a:latin typeface="+mj-lt"/>
              </a:rPr>
              <a:t> </a:t>
            </a:r>
            <a:r>
              <a:rPr lang="en-US" sz="2800" dirty="0" err="1">
                <a:solidFill>
                  <a:schemeClr val="bg1"/>
                </a:solidFill>
                <a:latin typeface="+mj-lt"/>
              </a:rPr>
              <a:t>thận</a:t>
            </a:r>
            <a:r>
              <a:rPr lang="en-US" sz="2800" dirty="0">
                <a:solidFill>
                  <a:schemeClr val="bg1"/>
                </a:solidFill>
                <a:latin typeface="+mj-lt"/>
              </a:rPr>
              <a:t> </a:t>
            </a:r>
            <a:r>
              <a:rPr lang="en-US" sz="2800" dirty="0" err="1">
                <a:solidFill>
                  <a:schemeClr val="bg1"/>
                </a:solidFill>
                <a:latin typeface="+mj-lt"/>
              </a:rPr>
              <a:t>ghép</a:t>
            </a:r>
            <a:r>
              <a:rPr lang="en-US" sz="2800" dirty="0">
                <a:solidFill>
                  <a:schemeClr val="bg1"/>
                </a:solidFill>
                <a:latin typeface="+mj-lt"/>
              </a:rPr>
              <a:t> </a:t>
            </a:r>
            <a:r>
              <a:rPr lang="en-US" sz="2800" dirty="0" err="1">
                <a:solidFill>
                  <a:schemeClr val="bg1"/>
                </a:solidFill>
                <a:latin typeface="+mj-lt"/>
              </a:rPr>
              <a:t>cấp</a:t>
            </a:r>
            <a:r>
              <a:rPr lang="en-US" sz="2800" dirty="0">
                <a:solidFill>
                  <a:schemeClr val="bg1"/>
                </a:solidFill>
                <a:latin typeface="+mj-lt"/>
              </a:rPr>
              <a:t>, </a:t>
            </a:r>
            <a:r>
              <a:rPr lang="en-US" sz="2800" dirty="0" err="1">
                <a:solidFill>
                  <a:schemeClr val="bg1"/>
                </a:solidFill>
                <a:latin typeface="+mj-lt"/>
              </a:rPr>
              <a:t>phải</a:t>
            </a:r>
            <a:r>
              <a:rPr lang="en-US" sz="2800" dirty="0">
                <a:solidFill>
                  <a:schemeClr val="bg1"/>
                </a:solidFill>
                <a:latin typeface="+mj-lt"/>
              </a:rPr>
              <a:t> </a:t>
            </a:r>
            <a:r>
              <a:rPr lang="en-US" sz="2800" dirty="0" err="1">
                <a:solidFill>
                  <a:schemeClr val="bg1"/>
                </a:solidFill>
                <a:latin typeface="+mj-lt"/>
              </a:rPr>
              <a:t>chạy</a:t>
            </a:r>
            <a:r>
              <a:rPr lang="en-US" sz="2800" dirty="0">
                <a:solidFill>
                  <a:schemeClr val="bg1"/>
                </a:solidFill>
                <a:latin typeface="+mj-lt"/>
              </a:rPr>
              <a:t> </a:t>
            </a:r>
            <a:r>
              <a:rPr lang="en-US" sz="2800" dirty="0" err="1">
                <a:solidFill>
                  <a:schemeClr val="bg1"/>
                </a:solidFill>
                <a:latin typeface="+mj-lt"/>
              </a:rPr>
              <a:t>thận</a:t>
            </a:r>
            <a:r>
              <a:rPr lang="en-US" sz="2800" dirty="0">
                <a:solidFill>
                  <a:schemeClr val="bg1"/>
                </a:solidFill>
                <a:latin typeface="+mj-lt"/>
              </a:rPr>
              <a:t> </a:t>
            </a:r>
            <a:r>
              <a:rPr lang="en-US" sz="2800" dirty="0" err="1">
                <a:solidFill>
                  <a:schemeClr val="bg1"/>
                </a:solidFill>
                <a:latin typeface="+mj-lt"/>
              </a:rPr>
              <a:t>nhân</a:t>
            </a:r>
            <a:r>
              <a:rPr lang="en-US" sz="2800" dirty="0">
                <a:solidFill>
                  <a:schemeClr val="bg1"/>
                </a:solidFill>
                <a:latin typeface="+mj-lt"/>
              </a:rPr>
              <a:t> </a:t>
            </a:r>
            <a:r>
              <a:rPr lang="en-US" sz="2800" dirty="0" err="1">
                <a:solidFill>
                  <a:schemeClr val="bg1"/>
                </a:solidFill>
                <a:latin typeface="+mj-lt"/>
              </a:rPr>
              <a:t>tạo</a:t>
            </a:r>
            <a:r>
              <a:rPr lang="en-US" sz="2800" dirty="0">
                <a:solidFill>
                  <a:schemeClr val="bg1"/>
                </a:solidFill>
                <a:latin typeface="+mj-lt"/>
              </a:rPr>
              <a:t> </a:t>
            </a:r>
            <a:r>
              <a:rPr lang="en-US" sz="2800" dirty="0" err="1">
                <a:solidFill>
                  <a:schemeClr val="bg1"/>
                </a:solidFill>
                <a:latin typeface="+mj-lt"/>
              </a:rPr>
              <a:t>trong</a:t>
            </a:r>
            <a:r>
              <a:rPr lang="en-US" sz="2800" dirty="0">
                <a:solidFill>
                  <a:schemeClr val="bg1"/>
                </a:solidFill>
                <a:latin typeface="+mj-lt"/>
              </a:rPr>
              <a:t> </a:t>
            </a:r>
            <a:r>
              <a:rPr lang="en-US" sz="2800" dirty="0" err="1">
                <a:solidFill>
                  <a:schemeClr val="bg1"/>
                </a:solidFill>
                <a:latin typeface="+mj-lt"/>
              </a:rPr>
              <a:t>tuần</a:t>
            </a:r>
            <a:r>
              <a:rPr lang="en-US" sz="2800" dirty="0">
                <a:solidFill>
                  <a:schemeClr val="bg1"/>
                </a:solidFill>
                <a:latin typeface="+mj-lt"/>
              </a:rPr>
              <a:t> </a:t>
            </a:r>
            <a:r>
              <a:rPr lang="en-US" sz="2800" dirty="0" err="1">
                <a:solidFill>
                  <a:schemeClr val="bg1"/>
                </a:solidFill>
                <a:latin typeface="+mj-lt"/>
              </a:rPr>
              <a:t>đầu</a:t>
            </a:r>
            <a:r>
              <a:rPr lang="en-US" sz="2800" dirty="0">
                <a:solidFill>
                  <a:schemeClr val="bg1"/>
                </a:solidFill>
                <a:latin typeface="+mj-lt"/>
              </a:rPr>
              <a:t> </a:t>
            </a:r>
            <a:r>
              <a:rPr lang="en-US" sz="2800" dirty="0" err="1">
                <a:solidFill>
                  <a:schemeClr val="bg1"/>
                </a:solidFill>
                <a:latin typeface="+mj-lt"/>
              </a:rPr>
              <a:t>tiên</a:t>
            </a:r>
            <a:r>
              <a:rPr lang="en-US" sz="2800" dirty="0">
                <a:solidFill>
                  <a:schemeClr val="bg1"/>
                </a:solidFill>
                <a:latin typeface="+mj-lt"/>
              </a:rPr>
              <a:t> </a:t>
            </a:r>
            <a:r>
              <a:rPr lang="en-US" sz="2800" dirty="0" err="1">
                <a:solidFill>
                  <a:schemeClr val="bg1"/>
                </a:solidFill>
                <a:latin typeface="+mj-lt"/>
              </a:rPr>
              <a:t>sau</a:t>
            </a:r>
            <a:r>
              <a:rPr lang="en-US" sz="2800" dirty="0">
                <a:solidFill>
                  <a:schemeClr val="bg1"/>
                </a:solidFill>
                <a:latin typeface="+mj-lt"/>
              </a:rPr>
              <a:t> </a:t>
            </a:r>
            <a:r>
              <a:rPr lang="en-US" sz="2800" dirty="0" err="1">
                <a:solidFill>
                  <a:schemeClr val="bg1"/>
                </a:solidFill>
                <a:latin typeface="+mj-lt"/>
              </a:rPr>
              <a:t>ghép</a:t>
            </a:r>
            <a:r>
              <a:rPr lang="en-US" sz="2800" dirty="0">
                <a:solidFill>
                  <a:schemeClr val="bg1"/>
                </a:solidFill>
                <a:latin typeface="+mj-lt"/>
              </a:rPr>
              <a:t>. </a:t>
            </a:r>
            <a:r>
              <a:rPr lang="en-US" sz="2800" dirty="0" err="1">
                <a:solidFill>
                  <a:schemeClr val="bg1"/>
                </a:solidFill>
                <a:latin typeface="+mj-lt"/>
                <a:cs typeface="Arial" pitchFamily="34" charset="0"/>
              </a:rPr>
              <a:t>Các</a:t>
            </a:r>
            <a:r>
              <a:rPr lang="en-US" sz="2800" dirty="0">
                <a:solidFill>
                  <a:schemeClr val="bg1"/>
                </a:solidFill>
                <a:latin typeface="+mj-lt"/>
                <a:cs typeface="Arial" pitchFamily="34" charset="0"/>
              </a:rPr>
              <a:t> N/C ở </a:t>
            </a:r>
            <a:r>
              <a:rPr lang="en-US" sz="2800" dirty="0" err="1">
                <a:solidFill>
                  <a:schemeClr val="bg1"/>
                </a:solidFill>
                <a:latin typeface="+mj-lt"/>
                <a:cs typeface="Arial" pitchFamily="34" charset="0"/>
              </a:rPr>
              <a:t>người</a:t>
            </a:r>
            <a:r>
              <a:rPr lang="en-US" sz="2800" dirty="0">
                <a:solidFill>
                  <a:schemeClr val="bg1"/>
                </a:solidFill>
                <a:latin typeface="+mj-lt"/>
                <a:cs typeface="Arial" pitchFamily="34" charset="0"/>
              </a:rPr>
              <a:t> </a:t>
            </a:r>
            <a:r>
              <a:rPr lang="en-US" sz="2800" dirty="0" err="1">
                <a:solidFill>
                  <a:schemeClr val="bg1"/>
                </a:solidFill>
                <a:latin typeface="+mj-lt"/>
                <a:cs typeface="Arial" pitchFamily="34" charset="0"/>
              </a:rPr>
              <a:t>cho</a:t>
            </a:r>
            <a:r>
              <a:rPr lang="en-US" sz="2800" dirty="0">
                <a:solidFill>
                  <a:schemeClr val="bg1"/>
                </a:solidFill>
                <a:latin typeface="+mj-lt"/>
                <a:cs typeface="Arial" pitchFamily="34" charset="0"/>
              </a:rPr>
              <a:t> </a:t>
            </a:r>
            <a:r>
              <a:rPr lang="en-US" sz="2800" dirty="0" err="1">
                <a:solidFill>
                  <a:schemeClr val="bg1"/>
                </a:solidFill>
                <a:latin typeface="+mj-lt"/>
                <a:cs typeface="Arial" pitchFamily="34" charset="0"/>
              </a:rPr>
              <a:t>sống</a:t>
            </a:r>
            <a:r>
              <a:rPr lang="en-US" sz="2800" dirty="0">
                <a:solidFill>
                  <a:schemeClr val="bg1"/>
                </a:solidFill>
                <a:latin typeface="+mj-lt"/>
                <a:cs typeface="Arial" pitchFamily="34" charset="0"/>
              </a:rPr>
              <a:t> </a:t>
            </a:r>
            <a:r>
              <a:rPr lang="en-US" sz="2800" dirty="0" err="1">
                <a:solidFill>
                  <a:schemeClr val="bg1"/>
                </a:solidFill>
                <a:latin typeface="+mj-lt"/>
                <a:cs typeface="Arial" pitchFamily="34" charset="0"/>
              </a:rPr>
              <a:t>tỷ</a:t>
            </a:r>
            <a:r>
              <a:rPr lang="en-US" sz="2800" dirty="0">
                <a:solidFill>
                  <a:schemeClr val="bg1"/>
                </a:solidFill>
                <a:latin typeface="+mj-lt"/>
                <a:cs typeface="Arial" pitchFamily="34" charset="0"/>
              </a:rPr>
              <a:t> </a:t>
            </a:r>
            <a:r>
              <a:rPr lang="en-US" sz="2800" dirty="0" err="1">
                <a:solidFill>
                  <a:schemeClr val="bg1"/>
                </a:solidFill>
                <a:latin typeface="+mj-lt"/>
                <a:cs typeface="Arial" pitchFamily="34" charset="0"/>
              </a:rPr>
              <a:t>lệ</a:t>
            </a:r>
            <a:r>
              <a:rPr lang="en-US" sz="2800" dirty="0">
                <a:solidFill>
                  <a:schemeClr val="bg1"/>
                </a:solidFill>
                <a:latin typeface="+mj-lt"/>
                <a:cs typeface="Arial" pitchFamily="34" charset="0"/>
              </a:rPr>
              <a:t> </a:t>
            </a:r>
            <a:r>
              <a:rPr lang="en-US" sz="2800" dirty="0" err="1">
                <a:solidFill>
                  <a:schemeClr val="bg1"/>
                </a:solidFill>
                <a:latin typeface="+mj-lt"/>
                <a:cs typeface="Arial" pitchFamily="34" charset="0"/>
              </a:rPr>
              <a:t>này</a:t>
            </a:r>
            <a:r>
              <a:rPr lang="en-US" sz="2800" dirty="0">
                <a:solidFill>
                  <a:schemeClr val="bg1"/>
                </a:solidFill>
                <a:latin typeface="+mj-lt"/>
                <a:cs typeface="Arial" pitchFamily="34" charset="0"/>
              </a:rPr>
              <a:t> </a:t>
            </a:r>
            <a:r>
              <a:rPr lang="en-US" sz="2800" dirty="0" err="1">
                <a:solidFill>
                  <a:schemeClr val="bg1"/>
                </a:solidFill>
                <a:latin typeface="+mj-lt"/>
                <a:cs typeface="Arial" pitchFamily="34" charset="0"/>
              </a:rPr>
              <a:t>khoảng</a:t>
            </a:r>
            <a:r>
              <a:rPr lang="en-US" sz="2800" dirty="0">
                <a:solidFill>
                  <a:schemeClr val="bg1"/>
                </a:solidFill>
                <a:latin typeface="+mj-lt"/>
                <a:cs typeface="Arial" pitchFamily="34" charset="0"/>
              </a:rPr>
              <a:t> 3%, NCCN </a:t>
            </a:r>
            <a:r>
              <a:rPr lang="en-US" sz="2800" dirty="0" err="1">
                <a:solidFill>
                  <a:schemeClr val="bg1"/>
                </a:solidFill>
                <a:latin typeface="+mj-lt"/>
                <a:cs typeface="Arial" pitchFamily="34" charset="0"/>
              </a:rPr>
              <a:t>là</a:t>
            </a:r>
            <a:r>
              <a:rPr lang="en-US" sz="2800" dirty="0">
                <a:solidFill>
                  <a:schemeClr val="bg1"/>
                </a:solidFill>
                <a:latin typeface="+mj-lt"/>
                <a:cs typeface="Arial" pitchFamily="34" charset="0"/>
              </a:rPr>
              <a:t> 23%, </a:t>
            </a:r>
            <a:r>
              <a:rPr lang="en-US" sz="2800" dirty="0" err="1">
                <a:solidFill>
                  <a:schemeClr val="bg1"/>
                </a:solidFill>
                <a:latin typeface="+mj-lt"/>
                <a:cs typeface="Arial" pitchFamily="34" charset="0"/>
              </a:rPr>
              <a:t>nhóm</a:t>
            </a:r>
            <a:r>
              <a:rPr lang="en-US" sz="2800" dirty="0">
                <a:solidFill>
                  <a:schemeClr val="bg1"/>
                </a:solidFill>
                <a:latin typeface="+mj-lt"/>
                <a:cs typeface="Arial" pitchFamily="34" charset="0"/>
              </a:rPr>
              <a:t> NCCT </a:t>
            </a:r>
            <a:r>
              <a:rPr lang="en-US" sz="2800" dirty="0" err="1">
                <a:solidFill>
                  <a:schemeClr val="bg1"/>
                </a:solidFill>
                <a:latin typeface="+mj-lt"/>
                <a:cs typeface="Arial" pitchFamily="34" charset="0"/>
              </a:rPr>
              <a:t>từ</a:t>
            </a:r>
            <a:r>
              <a:rPr lang="en-US" sz="2800" dirty="0">
                <a:solidFill>
                  <a:schemeClr val="bg1"/>
                </a:solidFill>
                <a:latin typeface="+mj-lt"/>
                <a:cs typeface="Arial" pitchFamily="34" charset="0"/>
              </a:rPr>
              <a:t> </a:t>
            </a:r>
            <a:r>
              <a:rPr lang="en-US" sz="2800" dirty="0">
                <a:solidFill>
                  <a:schemeClr val="bg1"/>
                </a:solidFill>
                <a:latin typeface="+mj-lt"/>
              </a:rPr>
              <a:t>28,2% </a:t>
            </a:r>
            <a:r>
              <a:rPr lang="en-US" sz="2800" dirty="0" err="1">
                <a:solidFill>
                  <a:schemeClr val="bg1"/>
                </a:solidFill>
                <a:latin typeface="+mj-lt"/>
              </a:rPr>
              <a:t>đến</a:t>
            </a:r>
            <a:r>
              <a:rPr lang="en-US" sz="2800" dirty="0">
                <a:solidFill>
                  <a:schemeClr val="bg1"/>
                </a:solidFill>
                <a:latin typeface="+mj-lt"/>
              </a:rPr>
              <a:t> </a:t>
            </a:r>
            <a:r>
              <a:rPr lang="en-US" sz="2800" dirty="0" smtClean="0">
                <a:solidFill>
                  <a:schemeClr val="bg1"/>
                </a:solidFill>
                <a:latin typeface="+mj-lt"/>
              </a:rPr>
              <a:t>83,9</a:t>
            </a:r>
            <a:r>
              <a:rPr lang="en-US" sz="2800" baseline="30000" dirty="0" smtClean="0">
                <a:solidFill>
                  <a:schemeClr val="bg1"/>
                </a:solidFill>
                <a:latin typeface="+mj-lt"/>
              </a:rPr>
              <a:t>%1.</a:t>
            </a:r>
            <a:endParaRPr lang="en-US" sz="2800" baseline="30000" dirty="0">
              <a:solidFill>
                <a:schemeClr val="bg1"/>
              </a:solidFill>
              <a:latin typeface="+mj-lt"/>
            </a:endParaRPr>
          </a:p>
          <a:p>
            <a:pPr algn="just" defTabSz="755650">
              <a:lnSpc>
                <a:spcPct val="90000"/>
              </a:lnSpc>
              <a:spcBef>
                <a:spcPct val="0"/>
              </a:spcBef>
              <a:spcAft>
                <a:spcPct val="35000"/>
              </a:spcAft>
            </a:pPr>
            <a:r>
              <a:rPr lang="en-US" sz="2800" dirty="0">
                <a:solidFill>
                  <a:schemeClr val="bg1"/>
                </a:solidFill>
                <a:latin typeface="+mj-lt"/>
              </a:rPr>
              <a:t>Theo Summer </a:t>
            </a:r>
            <a:r>
              <a:rPr lang="en-US" sz="2800" dirty="0" err="1">
                <a:solidFill>
                  <a:schemeClr val="bg1"/>
                </a:solidFill>
                <a:latin typeface="+mj-lt"/>
              </a:rPr>
              <a:t>và</a:t>
            </a:r>
            <a:r>
              <a:rPr lang="en-US" sz="2800" dirty="0">
                <a:solidFill>
                  <a:schemeClr val="bg1"/>
                </a:solidFill>
                <a:latin typeface="+mj-lt"/>
              </a:rPr>
              <a:t> </a:t>
            </a:r>
            <a:r>
              <a:rPr lang="en-US" sz="2800" dirty="0" err="1">
                <a:solidFill>
                  <a:schemeClr val="bg1"/>
                </a:solidFill>
                <a:latin typeface="+mj-lt"/>
              </a:rPr>
              <a:t>cộng</a:t>
            </a:r>
            <a:r>
              <a:rPr lang="en-US" sz="2800" dirty="0">
                <a:solidFill>
                  <a:schemeClr val="bg1"/>
                </a:solidFill>
                <a:latin typeface="+mj-lt"/>
              </a:rPr>
              <a:t> </a:t>
            </a:r>
            <a:r>
              <a:rPr lang="en-US" sz="2800" dirty="0" err="1">
                <a:solidFill>
                  <a:schemeClr val="bg1"/>
                </a:solidFill>
                <a:latin typeface="+mj-lt"/>
              </a:rPr>
              <a:t>sư</a:t>
            </a:r>
            <a:r>
              <a:rPr lang="en-US" sz="2800" dirty="0">
                <a:solidFill>
                  <a:schemeClr val="bg1"/>
                </a:solidFill>
                <a:latin typeface="+mj-lt"/>
              </a:rPr>
              <a:t>̣, </a:t>
            </a:r>
            <a:r>
              <a:rPr lang="en-US" sz="2800" dirty="0" err="1">
                <a:solidFill>
                  <a:schemeClr val="bg1"/>
                </a:solidFill>
                <a:latin typeface="+mj-lt"/>
              </a:rPr>
              <a:t>tỷ</a:t>
            </a:r>
            <a:r>
              <a:rPr lang="en-US" sz="2800" dirty="0">
                <a:solidFill>
                  <a:schemeClr val="bg1"/>
                </a:solidFill>
                <a:latin typeface="+mj-lt"/>
              </a:rPr>
              <a:t> </a:t>
            </a:r>
            <a:r>
              <a:rPr lang="en-US" sz="2800" dirty="0" err="1">
                <a:solidFill>
                  <a:schemeClr val="bg1"/>
                </a:solidFill>
                <a:latin typeface="+mj-lt"/>
              </a:rPr>
              <a:t>lê</a:t>
            </a:r>
            <a:r>
              <a:rPr lang="en-US" sz="2800" dirty="0">
                <a:solidFill>
                  <a:schemeClr val="bg1"/>
                </a:solidFill>
                <a:latin typeface="+mj-lt"/>
              </a:rPr>
              <a:t>̣</a:t>
            </a:r>
            <a:r>
              <a:rPr lang="vi-VN" sz="2800" dirty="0">
                <a:solidFill>
                  <a:schemeClr val="bg1"/>
                </a:solidFill>
                <a:latin typeface="+mj-lt"/>
              </a:rPr>
              <a:t> sống </a:t>
            </a:r>
            <a:r>
              <a:rPr lang="en-US" sz="2800" dirty="0">
                <a:solidFill>
                  <a:schemeClr val="bg1"/>
                </a:solidFill>
                <a:latin typeface="+mj-lt"/>
              </a:rPr>
              <a:t>3 </a:t>
            </a:r>
            <a:r>
              <a:rPr lang="en-US" sz="2800" dirty="0" err="1">
                <a:solidFill>
                  <a:schemeClr val="bg1"/>
                </a:solidFill>
                <a:latin typeface="+mj-lt"/>
              </a:rPr>
              <a:t>năm</a:t>
            </a:r>
            <a:r>
              <a:rPr lang="en-US" sz="2800" dirty="0">
                <a:solidFill>
                  <a:schemeClr val="bg1"/>
                </a:solidFill>
                <a:latin typeface="+mj-lt"/>
              </a:rPr>
              <a:t> </a:t>
            </a:r>
            <a:r>
              <a:rPr lang="en-US" sz="2800" dirty="0" err="1">
                <a:solidFill>
                  <a:schemeClr val="bg1"/>
                </a:solidFill>
                <a:latin typeface="+mj-lt"/>
              </a:rPr>
              <a:t>sau</a:t>
            </a:r>
            <a:r>
              <a:rPr lang="vi-VN" sz="2800" dirty="0">
                <a:solidFill>
                  <a:schemeClr val="bg1"/>
                </a:solidFill>
                <a:latin typeface="+mj-lt"/>
              </a:rPr>
              <a:t> ghép và chức năng </a:t>
            </a:r>
            <a:r>
              <a:rPr lang="en-US" sz="2800" dirty="0" err="1">
                <a:solidFill>
                  <a:schemeClr val="bg1"/>
                </a:solidFill>
                <a:latin typeface="+mj-lt"/>
              </a:rPr>
              <a:t>thận</a:t>
            </a:r>
            <a:r>
              <a:rPr lang="en-US" sz="2800" dirty="0">
                <a:solidFill>
                  <a:schemeClr val="bg1"/>
                </a:solidFill>
                <a:latin typeface="+mj-lt"/>
              </a:rPr>
              <a:t> </a:t>
            </a:r>
            <a:r>
              <a:rPr lang="vi-VN" sz="2800" dirty="0">
                <a:solidFill>
                  <a:schemeClr val="bg1"/>
                </a:solidFill>
                <a:latin typeface="+mj-lt"/>
              </a:rPr>
              <a:t>không có sự khác biệt giữa </a:t>
            </a:r>
            <a:r>
              <a:rPr lang="en-US" sz="2800" dirty="0">
                <a:solidFill>
                  <a:schemeClr val="bg1"/>
                </a:solidFill>
                <a:latin typeface="+mj-lt"/>
              </a:rPr>
              <a:t>NCCT</a:t>
            </a:r>
            <a:r>
              <a:rPr lang="vi-VN" sz="2800" dirty="0">
                <a:solidFill>
                  <a:schemeClr val="bg1"/>
                </a:solidFill>
                <a:latin typeface="+mj-lt"/>
              </a:rPr>
              <a:t> và </a:t>
            </a:r>
            <a:r>
              <a:rPr lang="en-US" sz="2800" dirty="0">
                <a:solidFill>
                  <a:schemeClr val="bg1"/>
                </a:solidFill>
                <a:latin typeface="+mj-lt"/>
              </a:rPr>
              <a:t>NCCN </a:t>
            </a:r>
            <a:r>
              <a:rPr lang="vi-VN" sz="2800" dirty="0">
                <a:solidFill>
                  <a:schemeClr val="bg1"/>
                </a:solidFill>
                <a:latin typeface="+mj-lt"/>
              </a:rPr>
              <a:t>mặc dù tỷ lệ </a:t>
            </a:r>
            <a:r>
              <a:rPr lang="en-US" sz="2800" dirty="0">
                <a:solidFill>
                  <a:schemeClr val="bg1"/>
                </a:solidFill>
                <a:latin typeface="+mj-lt"/>
              </a:rPr>
              <a:t>THCNTG</a:t>
            </a:r>
            <a:r>
              <a:rPr lang="vi-VN" sz="2800" dirty="0">
                <a:solidFill>
                  <a:schemeClr val="bg1"/>
                </a:solidFill>
                <a:latin typeface="+mj-lt"/>
              </a:rPr>
              <a:t> cao hơn </a:t>
            </a:r>
            <a:r>
              <a:rPr lang="en-US" sz="2800" dirty="0" err="1">
                <a:solidFill>
                  <a:schemeClr val="bg1"/>
                </a:solidFill>
                <a:latin typeface="+mj-lt"/>
              </a:rPr>
              <a:t>nhóm</a:t>
            </a:r>
            <a:r>
              <a:rPr lang="en-US" sz="2800" dirty="0">
                <a:solidFill>
                  <a:schemeClr val="bg1"/>
                </a:solidFill>
                <a:latin typeface="+mj-lt"/>
              </a:rPr>
              <a:t> </a:t>
            </a:r>
            <a:r>
              <a:rPr lang="en-US" sz="2800" dirty="0" smtClean="0">
                <a:solidFill>
                  <a:schemeClr val="bg1"/>
                </a:solidFill>
                <a:latin typeface="+mj-lt"/>
              </a:rPr>
              <a:t>NCCT</a:t>
            </a:r>
            <a:r>
              <a:rPr lang="en-US" sz="2800" baseline="30000" dirty="0" smtClean="0">
                <a:solidFill>
                  <a:schemeClr val="bg1"/>
                </a:solidFill>
                <a:latin typeface="+mj-lt"/>
              </a:rPr>
              <a:t>1,7</a:t>
            </a:r>
            <a:r>
              <a:rPr lang="vi-VN" sz="2800" dirty="0" smtClean="0">
                <a:solidFill>
                  <a:schemeClr val="bg1"/>
                </a:solidFill>
                <a:latin typeface="+mj-lt"/>
              </a:rPr>
              <a:t>.</a:t>
            </a:r>
            <a:endParaRPr lang="en-US" sz="2800" dirty="0">
              <a:solidFill>
                <a:schemeClr val="bg1"/>
              </a:solidFill>
              <a:latin typeface="+mj-lt"/>
            </a:endParaRPr>
          </a:p>
        </p:txBody>
      </p:sp>
    </p:spTree>
    <p:extLst>
      <p:ext uri="{BB962C8B-B14F-4D97-AF65-F5344CB8AC3E}">
        <p14:creationId xmlns:p14="http://schemas.microsoft.com/office/powerpoint/2010/main" xmlns="" val="619491307"/>
      </p:ext>
    </p:extLst>
  </p:cSld>
  <p:clrMapOvr>
    <a:masterClrMapping/>
  </p:clrMapOvr>
  <mc:AlternateContent xmlns:mc="http://schemas.openxmlformats.org/markup-compatibility/2006">
    <mc:Choice xmlns:p14="http://schemas.microsoft.com/office/powerpoint/2010/main" xmlns="" Requires="p14">
      <p:transition spd="slow" p14:dur="2000" advTm="56137"/>
    </mc:Choice>
    <mc:Fallback>
      <p:transition spd="slow" advTm="5613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TIÊU CHUẨN CHỌN LỰA NGƯỜI HIẾN CHẾT TIM  CỦA LEICESTER</a:t>
            </a:r>
            <a:endParaRPr lang="en-US" sz="3200" dirty="0"/>
          </a:p>
        </p:txBody>
      </p:sp>
      <p:sp>
        <p:nvSpPr>
          <p:cNvPr id="3" name="Content Placeholder 2"/>
          <p:cNvSpPr>
            <a:spLocks noGrp="1"/>
          </p:cNvSpPr>
          <p:nvPr>
            <p:ph idx="1"/>
          </p:nvPr>
        </p:nvSpPr>
        <p:spPr>
          <a:xfrm>
            <a:off x="76200" y="1143000"/>
            <a:ext cx="8991600" cy="5257800"/>
          </a:xfrm>
          <a:solidFill>
            <a:schemeClr val="accent1">
              <a:lumMod val="75000"/>
            </a:schemeClr>
          </a:solidFill>
        </p:spPr>
        <p:txBody>
          <a:bodyPr/>
          <a:lstStyle/>
          <a:p>
            <a:pPr marL="0" indent="0">
              <a:buClr>
                <a:schemeClr val="bg1"/>
              </a:buClr>
              <a:buNone/>
            </a:pPr>
            <a:endParaRPr lang="en-US" b="0" dirty="0">
              <a:solidFill>
                <a:schemeClr val="bg1"/>
              </a:solidFill>
              <a:latin typeface="+mj-lt"/>
            </a:endParaRPr>
          </a:p>
        </p:txBody>
      </p:sp>
      <p:grpSp>
        <p:nvGrpSpPr>
          <p:cNvPr id="5" name="Group 4"/>
          <p:cNvGrpSpPr/>
          <p:nvPr/>
        </p:nvGrpSpPr>
        <p:grpSpPr>
          <a:xfrm>
            <a:off x="63689" y="1086921"/>
            <a:ext cx="9016621" cy="5423869"/>
            <a:chOff x="152400" y="245002"/>
            <a:chExt cx="8940209" cy="5964462"/>
          </a:xfrm>
          <a:solidFill>
            <a:schemeClr val="accent1">
              <a:lumMod val="75000"/>
            </a:schemeClr>
          </a:solidFill>
        </p:grpSpPr>
        <p:sp>
          <p:nvSpPr>
            <p:cNvPr id="6" name="Freeform 5"/>
            <p:cNvSpPr/>
            <p:nvPr/>
          </p:nvSpPr>
          <p:spPr>
            <a:xfrm>
              <a:off x="177209" y="245002"/>
              <a:ext cx="8915400" cy="837948"/>
            </a:xfrm>
            <a:custGeom>
              <a:avLst/>
              <a:gdLst>
                <a:gd name="connsiteX0" fmla="*/ 0 w 8915400"/>
                <a:gd name="connsiteY0" fmla="*/ 127423 h 764521"/>
                <a:gd name="connsiteX1" fmla="*/ 127423 w 8915400"/>
                <a:gd name="connsiteY1" fmla="*/ 0 h 764521"/>
                <a:gd name="connsiteX2" fmla="*/ 8787977 w 8915400"/>
                <a:gd name="connsiteY2" fmla="*/ 0 h 764521"/>
                <a:gd name="connsiteX3" fmla="*/ 8915400 w 8915400"/>
                <a:gd name="connsiteY3" fmla="*/ 127423 h 764521"/>
                <a:gd name="connsiteX4" fmla="*/ 8915400 w 8915400"/>
                <a:gd name="connsiteY4" fmla="*/ 637098 h 764521"/>
                <a:gd name="connsiteX5" fmla="*/ 8787977 w 8915400"/>
                <a:gd name="connsiteY5" fmla="*/ 764521 h 764521"/>
                <a:gd name="connsiteX6" fmla="*/ 127423 w 8915400"/>
                <a:gd name="connsiteY6" fmla="*/ 764521 h 764521"/>
                <a:gd name="connsiteX7" fmla="*/ 0 w 8915400"/>
                <a:gd name="connsiteY7" fmla="*/ 637098 h 764521"/>
                <a:gd name="connsiteX8" fmla="*/ 0 w 8915400"/>
                <a:gd name="connsiteY8" fmla="*/ 127423 h 7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400" h="764521">
                  <a:moveTo>
                    <a:pt x="0" y="127423"/>
                  </a:moveTo>
                  <a:cubicBezTo>
                    <a:pt x="0" y="57049"/>
                    <a:pt x="57049" y="0"/>
                    <a:pt x="127423" y="0"/>
                  </a:cubicBezTo>
                  <a:lnTo>
                    <a:pt x="8787977" y="0"/>
                  </a:lnTo>
                  <a:cubicBezTo>
                    <a:pt x="8858351" y="0"/>
                    <a:pt x="8915400" y="57049"/>
                    <a:pt x="8915400" y="127423"/>
                  </a:cubicBezTo>
                  <a:lnTo>
                    <a:pt x="8915400" y="637098"/>
                  </a:lnTo>
                  <a:cubicBezTo>
                    <a:pt x="8915400" y="707472"/>
                    <a:pt x="8858351" y="764521"/>
                    <a:pt x="8787977" y="764521"/>
                  </a:cubicBezTo>
                  <a:lnTo>
                    <a:pt x="127423" y="764521"/>
                  </a:lnTo>
                  <a:cubicBezTo>
                    <a:pt x="57049" y="764521"/>
                    <a:pt x="0" y="707472"/>
                    <a:pt x="0" y="637098"/>
                  </a:cubicBezTo>
                  <a:lnTo>
                    <a:pt x="0" y="12742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521" tIns="113521" rIns="113521" bIns="113521" numCol="1" spcCol="1270" anchor="ctr" anchorCtr="0">
              <a:noAutofit/>
            </a:bodyPr>
            <a:lstStyle/>
            <a:p>
              <a:pPr lvl="1" defTabSz="889000">
                <a:lnSpc>
                  <a:spcPct val="90000"/>
                </a:lnSpc>
                <a:spcBef>
                  <a:spcPct val="0"/>
                </a:spcBef>
                <a:spcAft>
                  <a:spcPct val="35000"/>
                </a:spcAft>
              </a:pPr>
              <a:endParaRPr lang="en-US" sz="2600" kern="1200" dirty="0"/>
            </a:p>
          </p:txBody>
        </p:sp>
        <p:sp>
          <p:nvSpPr>
            <p:cNvPr id="7" name="Freeform 6"/>
            <p:cNvSpPr/>
            <p:nvPr/>
          </p:nvSpPr>
          <p:spPr>
            <a:xfrm>
              <a:off x="152400" y="1082949"/>
              <a:ext cx="8915400" cy="1465071"/>
            </a:xfrm>
            <a:custGeom>
              <a:avLst/>
              <a:gdLst>
                <a:gd name="connsiteX0" fmla="*/ 0 w 8915400"/>
                <a:gd name="connsiteY0" fmla="*/ 127423 h 764521"/>
                <a:gd name="connsiteX1" fmla="*/ 127423 w 8915400"/>
                <a:gd name="connsiteY1" fmla="*/ 0 h 764521"/>
                <a:gd name="connsiteX2" fmla="*/ 8787977 w 8915400"/>
                <a:gd name="connsiteY2" fmla="*/ 0 h 764521"/>
                <a:gd name="connsiteX3" fmla="*/ 8915400 w 8915400"/>
                <a:gd name="connsiteY3" fmla="*/ 127423 h 764521"/>
                <a:gd name="connsiteX4" fmla="*/ 8915400 w 8915400"/>
                <a:gd name="connsiteY4" fmla="*/ 637098 h 764521"/>
                <a:gd name="connsiteX5" fmla="*/ 8787977 w 8915400"/>
                <a:gd name="connsiteY5" fmla="*/ 764521 h 764521"/>
                <a:gd name="connsiteX6" fmla="*/ 127423 w 8915400"/>
                <a:gd name="connsiteY6" fmla="*/ 764521 h 764521"/>
                <a:gd name="connsiteX7" fmla="*/ 0 w 8915400"/>
                <a:gd name="connsiteY7" fmla="*/ 637098 h 764521"/>
                <a:gd name="connsiteX8" fmla="*/ 0 w 8915400"/>
                <a:gd name="connsiteY8" fmla="*/ 127423 h 7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400" h="764521">
                  <a:moveTo>
                    <a:pt x="0" y="127423"/>
                  </a:moveTo>
                  <a:cubicBezTo>
                    <a:pt x="0" y="57049"/>
                    <a:pt x="57049" y="0"/>
                    <a:pt x="127423" y="0"/>
                  </a:cubicBezTo>
                  <a:lnTo>
                    <a:pt x="8787977" y="0"/>
                  </a:lnTo>
                  <a:cubicBezTo>
                    <a:pt x="8858351" y="0"/>
                    <a:pt x="8915400" y="57049"/>
                    <a:pt x="8915400" y="127423"/>
                  </a:cubicBezTo>
                  <a:lnTo>
                    <a:pt x="8915400" y="637098"/>
                  </a:lnTo>
                  <a:cubicBezTo>
                    <a:pt x="8915400" y="707472"/>
                    <a:pt x="8858351" y="764521"/>
                    <a:pt x="8787977" y="764521"/>
                  </a:cubicBezTo>
                  <a:lnTo>
                    <a:pt x="127423" y="764521"/>
                  </a:lnTo>
                  <a:cubicBezTo>
                    <a:pt x="57049" y="764521"/>
                    <a:pt x="0" y="707472"/>
                    <a:pt x="0" y="637098"/>
                  </a:cubicBezTo>
                  <a:lnTo>
                    <a:pt x="0" y="12742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521" tIns="113521" rIns="113521" bIns="113521" numCol="1" spcCol="1270" anchor="ctr" anchorCtr="0">
              <a:noAutofit/>
            </a:bodyPr>
            <a:lstStyle/>
            <a:p>
              <a:pPr marL="457200" algn="dist" defTabSz="889000">
                <a:lnSpc>
                  <a:spcPct val="90000"/>
                </a:lnSpc>
                <a:spcBef>
                  <a:spcPts val="600"/>
                </a:spcBef>
                <a:spcAft>
                  <a:spcPct val="35000"/>
                </a:spcAft>
              </a:pPr>
              <a:endParaRPr lang="en-US" sz="2600" b="0" kern="1200" dirty="0">
                <a:solidFill>
                  <a:schemeClr val="bg1"/>
                </a:solidFill>
                <a:latin typeface="+mj-lt"/>
              </a:endParaRPr>
            </a:p>
          </p:txBody>
        </p:sp>
        <p:sp>
          <p:nvSpPr>
            <p:cNvPr id="8" name="Freeform 7"/>
            <p:cNvSpPr/>
            <p:nvPr/>
          </p:nvSpPr>
          <p:spPr>
            <a:xfrm>
              <a:off x="152400" y="2548021"/>
              <a:ext cx="8915400" cy="833810"/>
            </a:xfrm>
            <a:custGeom>
              <a:avLst/>
              <a:gdLst>
                <a:gd name="connsiteX0" fmla="*/ 0 w 8915400"/>
                <a:gd name="connsiteY0" fmla="*/ 127423 h 764521"/>
                <a:gd name="connsiteX1" fmla="*/ 127423 w 8915400"/>
                <a:gd name="connsiteY1" fmla="*/ 0 h 764521"/>
                <a:gd name="connsiteX2" fmla="*/ 8787977 w 8915400"/>
                <a:gd name="connsiteY2" fmla="*/ 0 h 764521"/>
                <a:gd name="connsiteX3" fmla="*/ 8915400 w 8915400"/>
                <a:gd name="connsiteY3" fmla="*/ 127423 h 764521"/>
                <a:gd name="connsiteX4" fmla="*/ 8915400 w 8915400"/>
                <a:gd name="connsiteY4" fmla="*/ 637098 h 764521"/>
                <a:gd name="connsiteX5" fmla="*/ 8787977 w 8915400"/>
                <a:gd name="connsiteY5" fmla="*/ 764521 h 764521"/>
                <a:gd name="connsiteX6" fmla="*/ 127423 w 8915400"/>
                <a:gd name="connsiteY6" fmla="*/ 764521 h 764521"/>
                <a:gd name="connsiteX7" fmla="*/ 0 w 8915400"/>
                <a:gd name="connsiteY7" fmla="*/ 637098 h 764521"/>
                <a:gd name="connsiteX8" fmla="*/ 0 w 8915400"/>
                <a:gd name="connsiteY8" fmla="*/ 127423 h 7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400" h="764521">
                  <a:moveTo>
                    <a:pt x="0" y="127423"/>
                  </a:moveTo>
                  <a:cubicBezTo>
                    <a:pt x="0" y="57049"/>
                    <a:pt x="57049" y="0"/>
                    <a:pt x="127423" y="0"/>
                  </a:cubicBezTo>
                  <a:lnTo>
                    <a:pt x="8787977" y="0"/>
                  </a:lnTo>
                  <a:cubicBezTo>
                    <a:pt x="8858351" y="0"/>
                    <a:pt x="8915400" y="57049"/>
                    <a:pt x="8915400" y="127423"/>
                  </a:cubicBezTo>
                  <a:lnTo>
                    <a:pt x="8915400" y="637098"/>
                  </a:lnTo>
                  <a:cubicBezTo>
                    <a:pt x="8915400" y="707472"/>
                    <a:pt x="8858351" y="764521"/>
                    <a:pt x="8787977" y="764521"/>
                  </a:cubicBezTo>
                  <a:lnTo>
                    <a:pt x="127423" y="764521"/>
                  </a:lnTo>
                  <a:cubicBezTo>
                    <a:pt x="57049" y="764521"/>
                    <a:pt x="0" y="707472"/>
                    <a:pt x="0" y="637098"/>
                  </a:cubicBezTo>
                  <a:lnTo>
                    <a:pt x="0" y="12742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521" tIns="113521" rIns="113521" bIns="113521" numCol="1" spcCol="1270" anchor="ctr" anchorCtr="0">
              <a:noAutofit/>
            </a:bodyPr>
            <a:lstStyle/>
            <a:p>
              <a:pPr lvl="1" defTabSz="889000">
                <a:lnSpc>
                  <a:spcPct val="90000"/>
                </a:lnSpc>
                <a:spcBef>
                  <a:spcPct val="0"/>
                </a:spcBef>
                <a:spcAft>
                  <a:spcPct val="35000"/>
                </a:spcAft>
              </a:pPr>
              <a:endParaRPr lang="en-US" sz="2600" b="0" kern="1200" dirty="0">
                <a:solidFill>
                  <a:schemeClr val="bg1"/>
                </a:solidFill>
                <a:latin typeface="+mj-lt"/>
              </a:endParaRPr>
            </a:p>
          </p:txBody>
        </p:sp>
        <p:sp>
          <p:nvSpPr>
            <p:cNvPr id="9" name="Freeform 8"/>
            <p:cNvSpPr/>
            <p:nvPr/>
          </p:nvSpPr>
          <p:spPr>
            <a:xfrm>
              <a:off x="177209" y="3381832"/>
              <a:ext cx="8915400" cy="1198373"/>
            </a:xfrm>
            <a:custGeom>
              <a:avLst/>
              <a:gdLst>
                <a:gd name="connsiteX0" fmla="*/ 0 w 8915400"/>
                <a:gd name="connsiteY0" fmla="*/ 127423 h 764521"/>
                <a:gd name="connsiteX1" fmla="*/ 127423 w 8915400"/>
                <a:gd name="connsiteY1" fmla="*/ 0 h 764521"/>
                <a:gd name="connsiteX2" fmla="*/ 8787977 w 8915400"/>
                <a:gd name="connsiteY2" fmla="*/ 0 h 764521"/>
                <a:gd name="connsiteX3" fmla="*/ 8915400 w 8915400"/>
                <a:gd name="connsiteY3" fmla="*/ 127423 h 764521"/>
                <a:gd name="connsiteX4" fmla="*/ 8915400 w 8915400"/>
                <a:gd name="connsiteY4" fmla="*/ 637098 h 764521"/>
                <a:gd name="connsiteX5" fmla="*/ 8787977 w 8915400"/>
                <a:gd name="connsiteY5" fmla="*/ 764521 h 764521"/>
                <a:gd name="connsiteX6" fmla="*/ 127423 w 8915400"/>
                <a:gd name="connsiteY6" fmla="*/ 764521 h 764521"/>
                <a:gd name="connsiteX7" fmla="*/ 0 w 8915400"/>
                <a:gd name="connsiteY7" fmla="*/ 637098 h 764521"/>
                <a:gd name="connsiteX8" fmla="*/ 0 w 8915400"/>
                <a:gd name="connsiteY8" fmla="*/ 127423 h 7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400" h="764521">
                  <a:moveTo>
                    <a:pt x="0" y="127423"/>
                  </a:moveTo>
                  <a:cubicBezTo>
                    <a:pt x="0" y="57049"/>
                    <a:pt x="57049" y="0"/>
                    <a:pt x="127423" y="0"/>
                  </a:cubicBezTo>
                  <a:lnTo>
                    <a:pt x="8787977" y="0"/>
                  </a:lnTo>
                  <a:cubicBezTo>
                    <a:pt x="8858351" y="0"/>
                    <a:pt x="8915400" y="57049"/>
                    <a:pt x="8915400" y="127423"/>
                  </a:cubicBezTo>
                  <a:lnTo>
                    <a:pt x="8915400" y="637098"/>
                  </a:lnTo>
                  <a:cubicBezTo>
                    <a:pt x="8915400" y="707472"/>
                    <a:pt x="8858351" y="764521"/>
                    <a:pt x="8787977" y="764521"/>
                  </a:cubicBezTo>
                  <a:lnTo>
                    <a:pt x="127423" y="764521"/>
                  </a:lnTo>
                  <a:cubicBezTo>
                    <a:pt x="57049" y="764521"/>
                    <a:pt x="0" y="707472"/>
                    <a:pt x="0" y="637098"/>
                  </a:cubicBezTo>
                  <a:lnTo>
                    <a:pt x="0" y="12742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521" tIns="113521" rIns="113521" bIns="113521" numCol="1" spcCol="1270" anchor="ctr" anchorCtr="0">
              <a:noAutofit/>
            </a:bodyPr>
            <a:lstStyle/>
            <a:p>
              <a:pPr lvl="1" defTabSz="889000">
                <a:lnSpc>
                  <a:spcPct val="90000"/>
                </a:lnSpc>
                <a:spcBef>
                  <a:spcPct val="0"/>
                </a:spcBef>
                <a:spcAft>
                  <a:spcPct val="35000"/>
                </a:spcAft>
              </a:pPr>
              <a:endParaRPr lang="en-US" sz="2600" b="0" kern="1200" dirty="0">
                <a:solidFill>
                  <a:schemeClr val="bg1"/>
                </a:solidFill>
                <a:latin typeface="+mj-lt"/>
              </a:endParaRPr>
            </a:p>
          </p:txBody>
        </p:sp>
        <p:sp>
          <p:nvSpPr>
            <p:cNvPr id="10" name="Freeform 9"/>
            <p:cNvSpPr/>
            <p:nvPr/>
          </p:nvSpPr>
          <p:spPr>
            <a:xfrm>
              <a:off x="152400" y="4580205"/>
              <a:ext cx="8915400" cy="864738"/>
            </a:xfrm>
            <a:custGeom>
              <a:avLst/>
              <a:gdLst>
                <a:gd name="connsiteX0" fmla="*/ 0 w 8915400"/>
                <a:gd name="connsiteY0" fmla="*/ 127423 h 764521"/>
                <a:gd name="connsiteX1" fmla="*/ 127423 w 8915400"/>
                <a:gd name="connsiteY1" fmla="*/ 0 h 764521"/>
                <a:gd name="connsiteX2" fmla="*/ 8787977 w 8915400"/>
                <a:gd name="connsiteY2" fmla="*/ 0 h 764521"/>
                <a:gd name="connsiteX3" fmla="*/ 8915400 w 8915400"/>
                <a:gd name="connsiteY3" fmla="*/ 127423 h 764521"/>
                <a:gd name="connsiteX4" fmla="*/ 8915400 w 8915400"/>
                <a:gd name="connsiteY4" fmla="*/ 637098 h 764521"/>
                <a:gd name="connsiteX5" fmla="*/ 8787977 w 8915400"/>
                <a:gd name="connsiteY5" fmla="*/ 764521 h 764521"/>
                <a:gd name="connsiteX6" fmla="*/ 127423 w 8915400"/>
                <a:gd name="connsiteY6" fmla="*/ 764521 h 764521"/>
                <a:gd name="connsiteX7" fmla="*/ 0 w 8915400"/>
                <a:gd name="connsiteY7" fmla="*/ 637098 h 764521"/>
                <a:gd name="connsiteX8" fmla="*/ 0 w 8915400"/>
                <a:gd name="connsiteY8" fmla="*/ 127423 h 7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400" h="764521">
                  <a:moveTo>
                    <a:pt x="0" y="127423"/>
                  </a:moveTo>
                  <a:cubicBezTo>
                    <a:pt x="0" y="57049"/>
                    <a:pt x="57049" y="0"/>
                    <a:pt x="127423" y="0"/>
                  </a:cubicBezTo>
                  <a:lnTo>
                    <a:pt x="8787977" y="0"/>
                  </a:lnTo>
                  <a:cubicBezTo>
                    <a:pt x="8858351" y="0"/>
                    <a:pt x="8915400" y="57049"/>
                    <a:pt x="8915400" y="127423"/>
                  </a:cubicBezTo>
                  <a:lnTo>
                    <a:pt x="8915400" y="637098"/>
                  </a:lnTo>
                  <a:cubicBezTo>
                    <a:pt x="8915400" y="707472"/>
                    <a:pt x="8858351" y="764521"/>
                    <a:pt x="8787977" y="764521"/>
                  </a:cubicBezTo>
                  <a:lnTo>
                    <a:pt x="127423" y="764521"/>
                  </a:lnTo>
                  <a:cubicBezTo>
                    <a:pt x="57049" y="764521"/>
                    <a:pt x="0" y="707472"/>
                    <a:pt x="0" y="637098"/>
                  </a:cubicBezTo>
                  <a:lnTo>
                    <a:pt x="0" y="12742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521" tIns="113521" rIns="113521" bIns="113521" numCol="1" spcCol="1270" anchor="ctr" anchorCtr="0">
              <a:noAutofit/>
            </a:bodyPr>
            <a:lstStyle/>
            <a:p>
              <a:pPr lvl="1" defTabSz="889000">
                <a:lnSpc>
                  <a:spcPct val="90000"/>
                </a:lnSpc>
                <a:spcBef>
                  <a:spcPct val="0"/>
                </a:spcBef>
                <a:spcAft>
                  <a:spcPct val="35000"/>
                </a:spcAft>
              </a:pPr>
              <a:endParaRPr lang="en-US" sz="2600" b="0" kern="1200" dirty="0">
                <a:solidFill>
                  <a:schemeClr val="bg1"/>
                </a:solidFill>
                <a:latin typeface="+mj-lt"/>
              </a:endParaRPr>
            </a:p>
          </p:txBody>
        </p:sp>
        <p:sp>
          <p:nvSpPr>
            <p:cNvPr id="11" name="Freeform 10"/>
            <p:cNvSpPr/>
            <p:nvPr/>
          </p:nvSpPr>
          <p:spPr>
            <a:xfrm>
              <a:off x="152400" y="5444943"/>
              <a:ext cx="8915400" cy="764521"/>
            </a:xfrm>
            <a:custGeom>
              <a:avLst/>
              <a:gdLst>
                <a:gd name="connsiteX0" fmla="*/ 0 w 8915400"/>
                <a:gd name="connsiteY0" fmla="*/ 127423 h 764521"/>
                <a:gd name="connsiteX1" fmla="*/ 127423 w 8915400"/>
                <a:gd name="connsiteY1" fmla="*/ 0 h 764521"/>
                <a:gd name="connsiteX2" fmla="*/ 8787977 w 8915400"/>
                <a:gd name="connsiteY2" fmla="*/ 0 h 764521"/>
                <a:gd name="connsiteX3" fmla="*/ 8915400 w 8915400"/>
                <a:gd name="connsiteY3" fmla="*/ 127423 h 764521"/>
                <a:gd name="connsiteX4" fmla="*/ 8915400 w 8915400"/>
                <a:gd name="connsiteY4" fmla="*/ 637098 h 764521"/>
                <a:gd name="connsiteX5" fmla="*/ 8787977 w 8915400"/>
                <a:gd name="connsiteY5" fmla="*/ 764521 h 764521"/>
                <a:gd name="connsiteX6" fmla="*/ 127423 w 8915400"/>
                <a:gd name="connsiteY6" fmla="*/ 764521 h 764521"/>
                <a:gd name="connsiteX7" fmla="*/ 0 w 8915400"/>
                <a:gd name="connsiteY7" fmla="*/ 637098 h 764521"/>
                <a:gd name="connsiteX8" fmla="*/ 0 w 8915400"/>
                <a:gd name="connsiteY8" fmla="*/ 127423 h 7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400" h="764521">
                  <a:moveTo>
                    <a:pt x="0" y="127423"/>
                  </a:moveTo>
                  <a:cubicBezTo>
                    <a:pt x="0" y="57049"/>
                    <a:pt x="57049" y="0"/>
                    <a:pt x="127423" y="0"/>
                  </a:cubicBezTo>
                  <a:lnTo>
                    <a:pt x="8787977" y="0"/>
                  </a:lnTo>
                  <a:cubicBezTo>
                    <a:pt x="8858351" y="0"/>
                    <a:pt x="8915400" y="57049"/>
                    <a:pt x="8915400" y="127423"/>
                  </a:cubicBezTo>
                  <a:lnTo>
                    <a:pt x="8915400" y="637098"/>
                  </a:lnTo>
                  <a:cubicBezTo>
                    <a:pt x="8915400" y="707472"/>
                    <a:pt x="8858351" y="764521"/>
                    <a:pt x="8787977" y="764521"/>
                  </a:cubicBezTo>
                  <a:lnTo>
                    <a:pt x="127423" y="764521"/>
                  </a:lnTo>
                  <a:cubicBezTo>
                    <a:pt x="57049" y="764521"/>
                    <a:pt x="0" y="707472"/>
                    <a:pt x="0" y="637098"/>
                  </a:cubicBezTo>
                  <a:lnTo>
                    <a:pt x="0" y="12742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521" tIns="113521" rIns="113521" bIns="113521" numCol="1" spcCol="1270" anchor="ctr" anchorCtr="0">
              <a:noAutofit/>
            </a:bodyPr>
            <a:lstStyle/>
            <a:p>
              <a:pPr lvl="1" defTabSz="889000">
                <a:lnSpc>
                  <a:spcPct val="90000"/>
                </a:lnSpc>
                <a:spcBef>
                  <a:spcPct val="0"/>
                </a:spcBef>
                <a:spcAft>
                  <a:spcPct val="35000"/>
                </a:spcAft>
              </a:pPr>
              <a:endParaRPr lang="en-US" sz="2600" b="0" kern="1200" dirty="0">
                <a:solidFill>
                  <a:schemeClr val="bg1"/>
                </a:solidFill>
                <a:latin typeface="+mj-lt"/>
              </a:endParaRPr>
            </a:p>
          </p:txBody>
        </p:sp>
      </p:grpSp>
      <p:sp>
        <p:nvSpPr>
          <p:cNvPr id="4" name="Rectangle 3"/>
          <p:cNvSpPr/>
          <p:nvPr/>
        </p:nvSpPr>
        <p:spPr>
          <a:xfrm>
            <a:off x="304800" y="1241705"/>
            <a:ext cx="8534400" cy="452432"/>
          </a:xfrm>
          <a:prstGeom prst="rect">
            <a:avLst/>
          </a:prstGeom>
        </p:spPr>
        <p:txBody>
          <a:bodyPr wrap="square">
            <a:spAutoFit/>
          </a:bodyPr>
          <a:lstStyle/>
          <a:p>
            <a:pPr marL="0" lvl="1" defTabSz="889000">
              <a:lnSpc>
                <a:spcPct val="90000"/>
              </a:lnSpc>
              <a:spcBef>
                <a:spcPct val="0"/>
              </a:spcBef>
              <a:spcAft>
                <a:spcPct val="35000"/>
              </a:spcAft>
            </a:pPr>
            <a:r>
              <a:rPr lang="en-US" sz="2600" dirty="0" err="1">
                <a:solidFill>
                  <a:schemeClr val="bg1"/>
                </a:solidFill>
              </a:rPr>
              <a:t>Tuổi</a:t>
            </a:r>
            <a:r>
              <a:rPr lang="en-US" sz="2600" dirty="0">
                <a:solidFill>
                  <a:schemeClr val="bg1"/>
                </a:solidFill>
              </a:rPr>
              <a:t> &lt; 65.</a:t>
            </a:r>
            <a:endParaRPr lang="en-US" sz="2600" dirty="0"/>
          </a:p>
        </p:txBody>
      </p:sp>
      <p:sp>
        <p:nvSpPr>
          <p:cNvPr id="12" name="Rectangle 11"/>
          <p:cNvSpPr/>
          <p:nvPr/>
        </p:nvSpPr>
        <p:spPr>
          <a:xfrm>
            <a:off x="304800" y="1892603"/>
            <a:ext cx="8534400" cy="1255728"/>
          </a:xfrm>
          <a:prstGeom prst="rect">
            <a:avLst/>
          </a:prstGeom>
        </p:spPr>
        <p:txBody>
          <a:bodyPr wrap="square">
            <a:spAutoFit/>
          </a:bodyPr>
          <a:lstStyle/>
          <a:p>
            <a:pPr algn="dist" defTabSz="889000">
              <a:lnSpc>
                <a:spcPct val="90000"/>
              </a:lnSpc>
              <a:spcBef>
                <a:spcPts val="600"/>
              </a:spcBef>
              <a:spcAft>
                <a:spcPct val="35000"/>
              </a:spcAft>
            </a:pPr>
            <a:r>
              <a:rPr lang="en-US" sz="2800" dirty="0" err="1">
                <a:solidFill>
                  <a:schemeClr val="bg1"/>
                </a:solidFill>
                <a:latin typeface="+mj-lt"/>
              </a:rPr>
              <a:t>Thời</a:t>
            </a:r>
            <a:r>
              <a:rPr lang="en-US" sz="2800" dirty="0">
                <a:solidFill>
                  <a:schemeClr val="bg1"/>
                </a:solidFill>
                <a:latin typeface="+mj-lt"/>
              </a:rPr>
              <a:t> </a:t>
            </a:r>
            <a:r>
              <a:rPr lang="en-US" sz="2800" dirty="0" err="1">
                <a:solidFill>
                  <a:schemeClr val="bg1"/>
                </a:solidFill>
                <a:latin typeface="+mj-lt"/>
              </a:rPr>
              <a:t>gian</a:t>
            </a:r>
            <a:r>
              <a:rPr lang="en-US" sz="2800" dirty="0">
                <a:solidFill>
                  <a:schemeClr val="bg1"/>
                </a:solidFill>
                <a:latin typeface="+mj-lt"/>
              </a:rPr>
              <a:t> </a:t>
            </a:r>
            <a:r>
              <a:rPr lang="en-US" sz="2800" dirty="0" err="1">
                <a:solidFill>
                  <a:schemeClr val="bg1"/>
                </a:solidFill>
                <a:latin typeface="+mj-lt"/>
              </a:rPr>
              <a:t>thiếu</a:t>
            </a:r>
            <a:r>
              <a:rPr lang="en-US" sz="2800" dirty="0">
                <a:solidFill>
                  <a:schemeClr val="bg1"/>
                </a:solidFill>
                <a:latin typeface="+mj-lt"/>
              </a:rPr>
              <a:t> </a:t>
            </a:r>
            <a:r>
              <a:rPr lang="en-US" sz="2800" dirty="0" err="1">
                <a:solidFill>
                  <a:schemeClr val="bg1"/>
                </a:solidFill>
                <a:latin typeface="+mj-lt"/>
              </a:rPr>
              <a:t>máu</a:t>
            </a:r>
            <a:r>
              <a:rPr lang="en-US" sz="2800" dirty="0">
                <a:solidFill>
                  <a:schemeClr val="bg1"/>
                </a:solidFill>
                <a:latin typeface="+mj-lt"/>
              </a:rPr>
              <a:t> </a:t>
            </a:r>
            <a:r>
              <a:rPr lang="en-US" sz="2800" dirty="0" err="1">
                <a:solidFill>
                  <a:schemeClr val="bg1"/>
                </a:solidFill>
                <a:latin typeface="+mj-lt"/>
              </a:rPr>
              <a:t>nóng</a:t>
            </a:r>
            <a:r>
              <a:rPr lang="en-US" sz="2800" dirty="0">
                <a:solidFill>
                  <a:schemeClr val="bg1"/>
                </a:solidFill>
                <a:latin typeface="+mj-lt"/>
              </a:rPr>
              <a:t> ≤ 40 </a:t>
            </a:r>
            <a:r>
              <a:rPr lang="en-US" sz="2800" dirty="0" err="1">
                <a:solidFill>
                  <a:schemeClr val="bg1"/>
                </a:solidFill>
                <a:latin typeface="+mj-lt"/>
              </a:rPr>
              <a:t>phút</a:t>
            </a:r>
            <a:r>
              <a:rPr lang="en-US" sz="2800" dirty="0">
                <a:solidFill>
                  <a:schemeClr val="bg1"/>
                </a:solidFill>
                <a:latin typeface="+mj-lt"/>
              </a:rPr>
              <a:t>. </a:t>
            </a:r>
            <a:r>
              <a:rPr lang="en-US" sz="2800" dirty="0" err="1">
                <a:solidFill>
                  <a:schemeClr val="bg1"/>
                </a:solidFill>
                <a:latin typeface="+mj-lt"/>
              </a:rPr>
              <a:t>Thời</a:t>
            </a:r>
            <a:r>
              <a:rPr lang="en-US" sz="2800" dirty="0">
                <a:solidFill>
                  <a:schemeClr val="bg1"/>
                </a:solidFill>
                <a:latin typeface="+mj-lt"/>
              </a:rPr>
              <a:t> </a:t>
            </a:r>
            <a:r>
              <a:rPr lang="en-US" sz="2800" dirty="0" err="1">
                <a:solidFill>
                  <a:schemeClr val="bg1"/>
                </a:solidFill>
                <a:latin typeface="+mj-lt"/>
              </a:rPr>
              <a:t>gian</a:t>
            </a:r>
            <a:r>
              <a:rPr lang="en-US" sz="2800" dirty="0">
                <a:solidFill>
                  <a:schemeClr val="bg1"/>
                </a:solidFill>
                <a:latin typeface="+mj-lt"/>
              </a:rPr>
              <a:t> </a:t>
            </a:r>
            <a:r>
              <a:rPr lang="en-US" sz="2800" dirty="0" err="1">
                <a:solidFill>
                  <a:schemeClr val="bg1"/>
                </a:solidFill>
                <a:latin typeface="+mj-lt"/>
              </a:rPr>
              <a:t>này</a:t>
            </a:r>
            <a:r>
              <a:rPr lang="en-US" sz="2800" dirty="0">
                <a:solidFill>
                  <a:schemeClr val="bg1"/>
                </a:solidFill>
                <a:latin typeface="+mj-lt"/>
              </a:rPr>
              <a:t> </a:t>
            </a:r>
            <a:r>
              <a:rPr lang="en-US" sz="2800" dirty="0" err="1">
                <a:solidFill>
                  <a:schemeClr val="bg1"/>
                </a:solidFill>
                <a:latin typeface="+mj-lt"/>
              </a:rPr>
              <a:t>có</a:t>
            </a:r>
            <a:r>
              <a:rPr lang="en-US" sz="2800" dirty="0">
                <a:solidFill>
                  <a:schemeClr val="bg1"/>
                </a:solidFill>
                <a:latin typeface="+mj-lt"/>
              </a:rPr>
              <a:t> </a:t>
            </a:r>
            <a:r>
              <a:rPr lang="en-US" sz="2800" dirty="0" err="1">
                <a:solidFill>
                  <a:schemeClr val="bg1"/>
                </a:solidFill>
                <a:latin typeface="+mj-lt"/>
              </a:rPr>
              <a:t>thể</a:t>
            </a:r>
            <a:r>
              <a:rPr lang="en-US" sz="2800" dirty="0">
                <a:solidFill>
                  <a:schemeClr val="bg1"/>
                </a:solidFill>
                <a:latin typeface="+mj-lt"/>
              </a:rPr>
              <a:t> </a:t>
            </a:r>
            <a:r>
              <a:rPr lang="en-US" sz="2800" dirty="0" err="1">
                <a:solidFill>
                  <a:schemeClr val="bg1"/>
                </a:solidFill>
                <a:latin typeface="+mj-lt"/>
              </a:rPr>
              <a:t>xác</a:t>
            </a:r>
            <a:r>
              <a:rPr lang="en-US" sz="2800" dirty="0">
                <a:solidFill>
                  <a:schemeClr val="bg1"/>
                </a:solidFill>
                <a:latin typeface="+mj-lt"/>
              </a:rPr>
              <a:t> </a:t>
            </a:r>
            <a:r>
              <a:rPr lang="en-US" sz="2800" dirty="0" err="1">
                <a:solidFill>
                  <a:schemeClr val="bg1"/>
                </a:solidFill>
                <a:latin typeface="+mj-lt"/>
              </a:rPr>
              <a:t>định</a:t>
            </a:r>
            <a:r>
              <a:rPr lang="en-US" sz="2800" dirty="0">
                <a:solidFill>
                  <a:schemeClr val="bg1"/>
                </a:solidFill>
                <a:latin typeface="+mj-lt"/>
              </a:rPr>
              <a:t> </a:t>
            </a:r>
            <a:r>
              <a:rPr lang="en-US" sz="2800" dirty="0" err="1">
                <a:solidFill>
                  <a:schemeClr val="bg1"/>
                </a:solidFill>
                <a:latin typeface="+mj-lt"/>
              </a:rPr>
              <a:t>khi</a:t>
            </a:r>
            <a:r>
              <a:rPr lang="en-US" sz="2800" dirty="0">
                <a:solidFill>
                  <a:schemeClr val="bg1"/>
                </a:solidFill>
                <a:latin typeface="+mj-lt"/>
              </a:rPr>
              <a:t> </a:t>
            </a:r>
            <a:r>
              <a:rPr lang="en-US" sz="2800" dirty="0" err="1">
                <a:solidFill>
                  <a:schemeClr val="bg1"/>
                </a:solidFill>
                <a:latin typeface="+mj-lt"/>
              </a:rPr>
              <a:t>bắt</a:t>
            </a:r>
            <a:r>
              <a:rPr lang="en-US" sz="2800" dirty="0">
                <a:solidFill>
                  <a:schemeClr val="bg1"/>
                </a:solidFill>
                <a:latin typeface="+mj-lt"/>
              </a:rPr>
              <a:t> </a:t>
            </a:r>
            <a:r>
              <a:rPr lang="en-US" sz="2800" dirty="0" err="1">
                <a:solidFill>
                  <a:schemeClr val="bg1"/>
                </a:solidFill>
                <a:latin typeface="+mj-lt"/>
              </a:rPr>
              <a:t>đầu</a:t>
            </a:r>
            <a:r>
              <a:rPr lang="en-US" sz="2800" dirty="0">
                <a:solidFill>
                  <a:schemeClr val="bg1"/>
                </a:solidFill>
                <a:latin typeface="+mj-lt"/>
              </a:rPr>
              <a:t> </a:t>
            </a:r>
            <a:r>
              <a:rPr lang="en-US" sz="2800" dirty="0" err="1">
                <a:solidFill>
                  <a:schemeClr val="bg1"/>
                </a:solidFill>
                <a:latin typeface="+mj-lt"/>
              </a:rPr>
              <a:t>tụt</a:t>
            </a:r>
            <a:r>
              <a:rPr lang="en-US" sz="2800" dirty="0">
                <a:solidFill>
                  <a:schemeClr val="bg1"/>
                </a:solidFill>
                <a:latin typeface="+mj-lt"/>
              </a:rPr>
              <a:t> HA </a:t>
            </a:r>
            <a:r>
              <a:rPr lang="en-US" sz="2800" dirty="0" err="1">
                <a:solidFill>
                  <a:schemeClr val="bg1"/>
                </a:solidFill>
                <a:latin typeface="+mj-lt"/>
              </a:rPr>
              <a:t>tâm</a:t>
            </a:r>
            <a:r>
              <a:rPr lang="en-US" sz="2800" dirty="0">
                <a:solidFill>
                  <a:schemeClr val="bg1"/>
                </a:solidFill>
                <a:latin typeface="+mj-lt"/>
              </a:rPr>
              <a:t> </a:t>
            </a:r>
            <a:r>
              <a:rPr lang="en-US" sz="2800" dirty="0" err="1">
                <a:solidFill>
                  <a:schemeClr val="bg1"/>
                </a:solidFill>
                <a:latin typeface="+mj-lt"/>
              </a:rPr>
              <a:t>thu</a:t>
            </a:r>
            <a:r>
              <a:rPr lang="en-US" sz="2800" dirty="0">
                <a:solidFill>
                  <a:schemeClr val="bg1"/>
                </a:solidFill>
                <a:latin typeface="+mj-lt"/>
              </a:rPr>
              <a:t> &lt; 55 mmHg </a:t>
            </a:r>
            <a:r>
              <a:rPr lang="en-US" sz="2800" dirty="0" err="1">
                <a:solidFill>
                  <a:schemeClr val="bg1"/>
                </a:solidFill>
                <a:latin typeface="+mj-lt"/>
              </a:rPr>
              <a:t>đến</a:t>
            </a:r>
            <a:r>
              <a:rPr lang="en-US" sz="2800" dirty="0">
                <a:solidFill>
                  <a:schemeClr val="bg1"/>
                </a:solidFill>
                <a:latin typeface="+mj-lt"/>
              </a:rPr>
              <a:t> </a:t>
            </a:r>
            <a:r>
              <a:rPr lang="en-US" sz="2800" dirty="0" err="1">
                <a:solidFill>
                  <a:schemeClr val="bg1"/>
                </a:solidFill>
                <a:latin typeface="+mj-lt"/>
              </a:rPr>
              <a:t>thời</a:t>
            </a:r>
            <a:r>
              <a:rPr lang="en-US" sz="2800" dirty="0">
                <a:solidFill>
                  <a:schemeClr val="bg1"/>
                </a:solidFill>
                <a:latin typeface="+mj-lt"/>
              </a:rPr>
              <a:t> </a:t>
            </a:r>
            <a:r>
              <a:rPr lang="en-US" sz="2800" dirty="0" err="1">
                <a:solidFill>
                  <a:schemeClr val="bg1"/>
                </a:solidFill>
                <a:latin typeface="+mj-lt"/>
              </a:rPr>
              <a:t>điểm</a:t>
            </a:r>
            <a:r>
              <a:rPr lang="en-US" sz="2800" dirty="0">
                <a:solidFill>
                  <a:schemeClr val="bg1"/>
                </a:solidFill>
                <a:latin typeface="+mj-lt"/>
              </a:rPr>
              <a:t> </a:t>
            </a:r>
            <a:r>
              <a:rPr lang="en-US" sz="2800" dirty="0" err="1">
                <a:solidFill>
                  <a:schemeClr val="bg1"/>
                </a:solidFill>
                <a:latin typeface="+mj-lt"/>
              </a:rPr>
              <a:t>thận</a:t>
            </a:r>
            <a:r>
              <a:rPr lang="en-US" sz="2800" dirty="0">
                <a:solidFill>
                  <a:schemeClr val="bg1"/>
                </a:solidFill>
                <a:latin typeface="+mj-lt"/>
              </a:rPr>
              <a:t> </a:t>
            </a:r>
            <a:r>
              <a:rPr lang="en-US" sz="2800" dirty="0" err="1">
                <a:solidFill>
                  <a:schemeClr val="bg1"/>
                </a:solidFill>
                <a:latin typeface="+mj-lt"/>
              </a:rPr>
              <a:t>được</a:t>
            </a:r>
            <a:r>
              <a:rPr lang="en-US" sz="2800" dirty="0">
                <a:solidFill>
                  <a:schemeClr val="bg1"/>
                </a:solidFill>
                <a:latin typeface="+mj-lt"/>
              </a:rPr>
              <a:t> </a:t>
            </a:r>
            <a:r>
              <a:rPr lang="en-US" sz="2800" dirty="0" err="1">
                <a:solidFill>
                  <a:schemeClr val="bg1"/>
                </a:solidFill>
                <a:latin typeface="+mj-lt"/>
              </a:rPr>
              <a:t>tưới</a:t>
            </a:r>
            <a:r>
              <a:rPr lang="en-US" sz="2800" dirty="0">
                <a:solidFill>
                  <a:schemeClr val="bg1"/>
                </a:solidFill>
                <a:latin typeface="+mj-lt"/>
              </a:rPr>
              <a:t> </a:t>
            </a:r>
            <a:r>
              <a:rPr lang="en-US" sz="2800" dirty="0" err="1">
                <a:solidFill>
                  <a:schemeClr val="bg1"/>
                </a:solidFill>
                <a:latin typeface="+mj-lt"/>
              </a:rPr>
              <a:t>rửa</a:t>
            </a:r>
            <a:r>
              <a:rPr lang="en-US" sz="2800" dirty="0">
                <a:solidFill>
                  <a:schemeClr val="bg1"/>
                </a:solidFill>
                <a:latin typeface="+mj-lt"/>
              </a:rPr>
              <a:t> </a:t>
            </a:r>
            <a:r>
              <a:rPr lang="en-US" sz="2800" dirty="0" err="1">
                <a:solidFill>
                  <a:schemeClr val="bg1"/>
                </a:solidFill>
                <a:latin typeface="+mj-lt"/>
              </a:rPr>
              <a:t>lạnh</a:t>
            </a:r>
            <a:r>
              <a:rPr lang="en-US" sz="2800" dirty="0">
                <a:solidFill>
                  <a:schemeClr val="bg1"/>
                </a:solidFill>
                <a:latin typeface="+mj-lt"/>
              </a:rPr>
              <a:t>.</a:t>
            </a:r>
          </a:p>
        </p:txBody>
      </p:sp>
      <p:sp>
        <p:nvSpPr>
          <p:cNvPr id="13" name="Rectangle 12"/>
          <p:cNvSpPr/>
          <p:nvPr/>
        </p:nvSpPr>
        <p:spPr>
          <a:xfrm>
            <a:off x="317310" y="3334106"/>
            <a:ext cx="8534400" cy="452432"/>
          </a:xfrm>
          <a:prstGeom prst="rect">
            <a:avLst/>
          </a:prstGeom>
        </p:spPr>
        <p:txBody>
          <a:bodyPr wrap="square">
            <a:spAutoFit/>
          </a:bodyPr>
          <a:lstStyle/>
          <a:p>
            <a:pPr marL="0" lvl="1" defTabSz="889000">
              <a:lnSpc>
                <a:spcPct val="90000"/>
              </a:lnSpc>
              <a:spcBef>
                <a:spcPct val="0"/>
              </a:spcBef>
              <a:spcAft>
                <a:spcPct val="35000"/>
              </a:spcAft>
            </a:pPr>
            <a:r>
              <a:rPr lang="en-US" sz="2600" dirty="0" err="1">
                <a:solidFill>
                  <a:schemeClr val="bg1"/>
                </a:solidFill>
              </a:rPr>
              <a:t>Không</a:t>
            </a:r>
            <a:r>
              <a:rPr lang="en-US" sz="2600" dirty="0">
                <a:solidFill>
                  <a:schemeClr val="bg1"/>
                </a:solidFill>
              </a:rPr>
              <a:t> </a:t>
            </a:r>
            <a:r>
              <a:rPr lang="en-US" sz="2600" dirty="0" err="1">
                <a:solidFill>
                  <a:schemeClr val="bg1"/>
                </a:solidFill>
              </a:rPr>
              <a:t>bị</a:t>
            </a:r>
            <a:r>
              <a:rPr lang="en-US" sz="2600" dirty="0">
                <a:solidFill>
                  <a:schemeClr val="bg1"/>
                </a:solidFill>
              </a:rPr>
              <a:t> </a:t>
            </a:r>
            <a:r>
              <a:rPr lang="en-US" sz="2600" dirty="0" err="1">
                <a:solidFill>
                  <a:schemeClr val="bg1"/>
                </a:solidFill>
              </a:rPr>
              <a:t>tổn</a:t>
            </a:r>
            <a:r>
              <a:rPr lang="en-US" sz="2600" dirty="0">
                <a:solidFill>
                  <a:schemeClr val="bg1"/>
                </a:solidFill>
              </a:rPr>
              <a:t> </a:t>
            </a:r>
            <a:r>
              <a:rPr lang="en-US" sz="2600" dirty="0" err="1">
                <a:solidFill>
                  <a:schemeClr val="bg1"/>
                </a:solidFill>
              </a:rPr>
              <a:t>thương</a:t>
            </a:r>
            <a:r>
              <a:rPr lang="en-US" sz="2600" dirty="0">
                <a:solidFill>
                  <a:schemeClr val="bg1"/>
                </a:solidFill>
              </a:rPr>
              <a:t> </a:t>
            </a:r>
            <a:r>
              <a:rPr lang="en-US" sz="2600" dirty="0" err="1">
                <a:solidFill>
                  <a:schemeClr val="bg1"/>
                </a:solidFill>
              </a:rPr>
              <a:t>thận</a:t>
            </a:r>
            <a:r>
              <a:rPr lang="en-US" sz="2600" dirty="0">
                <a:solidFill>
                  <a:schemeClr val="bg1"/>
                </a:solidFill>
              </a:rPr>
              <a:t> </a:t>
            </a:r>
            <a:r>
              <a:rPr lang="en-US" sz="2600" dirty="0" err="1">
                <a:solidFill>
                  <a:schemeClr val="bg1"/>
                </a:solidFill>
              </a:rPr>
              <a:t>trước</a:t>
            </a:r>
            <a:r>
              <a:rPr lang="en-US" sz="2600" dirty="0">
                <a:solidFill>
                  <a:schemeClr val="bg1"/>
                </a:solidFill>
              </a:rPr>
              <a:t> </a:t>
            </a:r>
            <a:r>
              <a:rPr lang="en-US" sz="2600" dirty="0" err="1">
                <a:solidFill>
                  <a:schemeClr val="bg1"/>
                </a:solidFill>
              </a:rPr>
              <a:t>đó</a:t>
            </a:r>
            <a:endParaRPr lang="en-US" sz="2600" dirty="0">
              <a:solidFill>
                <a:schemeClr val="bg1"/>
              </a:solidFill>
            </a:endParaRPr>
          </a:p>
        </p:txBody>
      </p:sp>
      <p:sp>
        <p:nvSpPr>
          <p:cNvPr id="14" name="Rectangle 13"/>
          <p:cNvSpPr/>
          <p:nvPr/>
        </p:nvSpPr>
        <p:spPr>
          <a:xfrm>
            <a:off x="317310" y="4078056"/>
            <a:ext cx="8534400" cy="812530"/>
          </a:xfrm>
          <a:prstGeom prst="rect">
            <a:avLst/>
          </a:prstGeom>
        </p:spPr>
        <p:txBody>
          <a:bodyPr wrap="square">
            <a:spAutoFit/>
          </a:bodyPr>
          <a:lstStyle/>
          <a:p>
            <a:pPr marL="0" lvl="1" algn="just" defTabSz="889000">
              <a:lnSpc>
                <a:spcPct val="90000"/>
              </a:lnSpc>
              <a:spcBef>
                <a:spcPct val="0"/>
              </a:spcBef>
              <a:spcAft>
                <a:spcPct val="35000"/>
              </a:spcAft>
            </a:pPr>
            <a:r>
              <a:rPr lang="en-US" sz="2600" dirty="0" err="1">
                <a:solidFill>
                  <a:schemeClr val="bg1"/>
                </a:solidFill>
                <a:latin typeface="+mj-lt"/>
              </a:rPr>
              <a:t>Không</a:t>
            </a:r>
            <a:r>
              <a:rPr lang="en-US" sz="2600" dirty="0">
                <a:solidFill>
                  <a:schemeClr val="bg1"/>
                </a:solidFill>
                <a:latin typeface="+mj-lt"/>
              </a:rPr>
              <a:t> </a:t>
            </a:r>
            <a:r>
              <a:rPr lang="en-US" sz="2600" dirty="0" err="1">
                <a:solidFill>
                  <a:schemeClr val="bg1"/>
                </a:solidFill>
                <a:latin typeface="+mj-lt"/>
              </a:rPr>
              <a:t>bị</a:t>
            </a:r>
            <a:r>
              <a:rPr lang="en-US" sz="2600" dirty="0">
                <a:solidFill>
                  <a:schemeClr val="bg1"/>
                </a:solidFill>
                <a:latin typeface="+mj-lt"/>
              </a:rPr>
              <a:t> </a:t>
            </a:r>
            <a:r>
              <a:rPr lang="en-US" sz="2600" dirty="0" err="1">
                <a:solidFill>
                  <a:schemeClr val="bg1"/>
                </a:solidFill>
                <a:latin typeface="+mj-lt"/>
              </a:rPr>
              <a:t>tăng</a:t>
            </a:r>
            <a:r>
              <a:rPr lang="en-US" sz="2600" dirty="0">
                <a:solidFill>
                  <a:schemeClr val="bg1"/>
                </a:solidFill>
                <a:latin typeface="+mj-lt"/>
              </a:rPr>
              <a:t> HA </a:t>
            </a:r>
            <a:r>
              <a:rPr lang="en-US" sz="2600" dirty="0" err="1">
                <a:solidFill>
                  <a:schemeClr val="bg1"/>
                </a:solidFill>
                <a:latin typeface="+mj-lt"/>
              </a:rPr>
              <a:t>không</a:t>
            </a:r>
            <a:r>
              <a:rPr lang="en-US" sz="2600" dirty="0">
                <a:solidFill>
                  <a:schemeClr val="bg1"/>
                </a:solidFill>
                <a:latin typeface="+mj-lt"/>
              </a:rPr>
              <a:t> </a:t>
            </a:r>
            <a:r>
              <a:rPr lang="en-US" sz="2600" dirty="0" err="1">
                <a:solidFill>
                  <a:schemeClr val="bg1"/>
                </a:solidFill>
                <a:latin typeface="+mj-lt"/>
              </a:rPr>
              <a:t>kiểm</a:t>
            </a:r>
            <a:r>
              <a:rPr lang="en-US" sz="2600" dirty="0">
                <a:solidFill>
                  <a:schemeClr val="bg1"/>
                </a:solidFill>
                <a:latin typeface="+mj-lt"/>
              </a:rPr>
              <a:t> </a:t>
            </a:r>
            <a:r>
              <a:rPr lang="en-US" sz="2600" dirty="0" err="1">
                <a:solidFill>
                  <a:schemeClr val="bg1"/>
                </a:solidFill>
                <a:latin typeface="+mj-lt"/>
              </a:rPr>
              <a:t>soát</a:t>
            </a:r>
            <a:r>
              <a:rPr lang="en-US" sz="2600" dirty="0">
                <a:solidFill>
                  <a:schemeClr val="bg1"/>
                </a:solidFill>
                <a:latin typeface="+mj-lt"/>
              </a:rPr>
              <a:t> </a:t>
            </a:r>
            <a:r>
              <a:rPr lang="en-US" sz="2600" dirty="0" err="1">
                <a:solidFill>
                  <a:schemeClr val="bg1"/>
                </a:solidFill>
                <a:latin typeface="+mj-lt"/>
              </a:rPr>
              <a:t>được</a:t>
            </a:r>
            <a:r>
              <a:rPr lang="en-US" sz="2600" dirty="0">
                <a:solidFill>
                  <a:schemeClr val="bg1"/>
                </a:solidFill>
                <a:latin typeface="+mj-lt"/>
              </a:rPr>
              <a:t> </a:t>
            </a:r>
            <a:r>
              <a:rPr lang="en-US" sz="2600" dirty="0" err="1">
                <a:solidFill>
                  <a:schemeClr val="bg1"/>
                </a:solidFill>
                <a:latin typeface="+mj-lt"/>
              </a:rPr>
              <a:t>hoặc</a:t>
            </a:r>
            <a:r>
              <a:rPr lang="en-US" sz="2600" dirty="0">
                <a:solidFill>
                  <a:schemeClr val="bg1"/>
                </a:solidFill>
                <a:latin typeface="+mj-lt"/>
              </a:rPr>
              <a:t> </a:t>
            </a:r>
            <a:r>
              <a:rPr lang="en-US" sz="2600" dirty="0" err="1">
                <a:solidFill>
                  <a:schemeClr val="bg1"/>
                </a:solidFill>
                <a:latin typeface="+mj-lt"/>
              </a:rPr>
              <a:t>bị</a:t>
            </a:r>
            <a:r>
              <a:rPr lang="en-US" sz="2600" dirty="0">
                <a:solidFill>
                  <a:schemeClr val="bg1"/>
                </a:solidFill>
                <a:latin typeface="+mj-lt"/>
              </a:rPr>
              <a:t> </a:t>
            </a:r>
            <a:r>
              <a:rPr lang="en-US" sz="2600" dirty="0" err="1">
                <a:solidFill>
                  <a:schemeClr val="bg1"/>
                </a:solidFill>
                <a:latin typeface="+mj-lt"/>
              </a:rPr>
              <a:t>đái</a:t>
            </a:r>
            <a:r>
              <a:rPr lang="en-US" sz="2600" dirty="0">
                <a:solidFill>
                  <a:schemeClr val="bg1"/>
                </a:solidFill>
                <a:latin typeface="+mj-lt"/>
              </a:rPr>
              <a:t> </a:t>
            </a:r>
            <a:r>
              <a:rPr lang="en-US" sz="2600" dirty="0" err="1">
                <a:solidFill>
                  <a:schemeClr val="bg1"/>
                </a:solidFill>
                <a:latin typeface="+mj-lt"/>
              </a:rPr>
              <a:t>tháo</a:t>
            </a:r>
            <a:r>
              <a:rPr lang="en-US" sz="2600" dirty="0">
                <a:solidFill>
                  <a:schemeClr val="bg1"/>
                </a:solidFill>
                <a:latin typeface="+mj-lt"/>
              </a:rPr>
              <a:t> </a:t>
            </a:r>
            <a:r>
              <a:rPr lang="en-US" sz="2600" dirty="0" err="1">
                <a:solidFill>
                  <a:schemeClr val="bg1"/>
                </a:solidFill>
                <a:latin typeface="+mj-lt"/>
              </a:rPr>
              <a:t>đường</a:t>
            </a:r>
            <a:r>
              <a:rPr lang="en-US" sz="2600" dirty="0">
                <a:solidFill>
                  <a:schemeClr val="bg1"/>
                </a:solidFill>
                <a:latin typeface="+mj-lt"/>
              </a:rPr>
              <a:t> </a:t>
            </a:r>
            <a:r>
              <a:rPr lang="en-US" sz="2600" dirty="0" err="1">
                <a:solidFill>
                  <a:schemeClr val="bg1"/>
                </a:solidFill>
                <a:latin typeface="+mj-lt"/>
              </a:rPr>
              <a:t>phụ</a:t>
            </a:r>
            <a:r>
              <a:rPr lang="en-US" sz="2600" dirty="0">
                <a:solidFill>
                  <a:schemeClr val="bg1"/>
                </a:solidFill>
                <a:latin typeface="+mj-lt"/>
              </a:rPr>
              <a:t> </a:t>
            </a:r>
            <a:r>
              <a:rPr lang="en-US" sz="2600" dirty="0" err="1">
                <a:solidFill>
                  <a:schemeClr val="bg1"/>
                </a:solidFill>
                <a:latin typeface="+mj-lt"/>
              </a:rPr>
              <a:t>thuộc</a:t>
            </a:r>
            <a:r>
              <a:rPr lang="en-US" sz="2600" dirty="0">
                <a:solidFill>
                  <a:schemeClr val="bg1"/>
                </a:solidFill>
                <a:latin typeface="+mj-lt"/>
              </a:rPr>
              <a:t> insulin </a:t>
            </a:r>
            <a:r>
              <a:rPr lang="en-US" sz="2600" dirty="0" err="1">
                <a:solidFill>
                  <a:schemeClr val="bg1"/>
                </a:solidFill>
                <a:latin typeface="+mj-lt"/>
              </a:rPr>
              <a:t>có</a:t>
            </a:r>
            <a:r>
              <a:rPr lang="en-US" sz="2600" dirty="0">
                <a:solidFill>
                  <a:schemeClr val="bg1"/>
                </a:solidFill>
                <a:latin typeface="+mj-lt"/>
              </a:rPr>
              <a:t> </a:t>
            </a:r>
            <a:r>
              <a:rPr lang="en-US" sz="2600" dirty="0" err="1">
                <a:solidFill>
                  <a:schemeClr val="bg1"/>
                </a:solidFill>
                <a:latin typeface="+mj-lt"/>
              </a:rPr>
              <a:t>biến</a:t>
            </a:r>
            <a:r>
              <a:rPr lang="en-US" sz="2600" dirty="0">
                <a:solidFill>
                  <a:schemeClr val="bg1"/>
                </a:solidFill>
                <a:latin typeface="+mj-lt"/>
              </a:rPr>
              <a:t> </a:t>
            </a:r>
            <a:r>
              <a:rPr lang="en-US" sz="2600" dirty="0" err="1">
                <a:solidFill>
                  <a:schemeClr val="bg1"/>
                </a:solidFill>
                <a:latin typeface="+mj-lt"/>
              </a:rPr>
              <a:t>chứng</a:t>
            </a:r>
            <a:r>
              <a:rPr lang="en-US" sz="2600" dirty="0">
                <a:solidFill>
                  <a:schemeClr val="bg1"/>
                </a:solidFill>
                <a:latin typeface="+mj-lt"/>
              </a:rPr>
              <a:t>.</a:t>
            </a:r>
          </a:p>
        </p:txBody>
      </p:sp>
      <p:sp>
        <p:nvSpPr>
          <p:cNvPr id="15" name="Rectangle 14"/>
          <p:cNvSpPr/>
          <p:nvPr/>
        </p:nvSpPr>
        <p:spPr>
          <a:xfrm>
            <a:off x="283029" y="5196165"/>
            <a:ext cx="8521890" cy="452432"/>
          </a:xfrm>
          <a:prstGeom prst="rect">
            <a:avLst/>
          </a:prstGeom>
        </p:spPr>
        <p:txBody>
          <a:bodyPr wrap="square">
            <a:spAutoFit/>
          </a:bodyPr>
          <a:lstStyle/>
          <a:p>
            <a:pPr marL="0" lvl="1" defTabSz="889000">
              <a:lnSpc>
                <a:spcPct val="90000"/>
              </a:lnSpc>
              <a:spcBef>
                <a:spcPct val="0"/>
              </a:spcBef>
              <a:spcAft>
                <a:spcPct val="35000"/>
              </a:spcAft>
            </a:pPr>
            <a:r>
              <a:rPr lang="en-US" sz="2600" dirty="0" err="1">
                <a:solidFill>
                  <a:schemeClr val="bg1"/>
                </a:solidFill>
              </a:rPr>
              <a:t>Không</a:t>
            </a:r>
            <a:r>
              <a:rPr lang="en-US" sz="2600" dirty="0">
                <a:solidFill>
                  <a:schemeClr val="bg1"/>
                </a:solidFill>
              </a:rPr>
              <a:t> </a:t>
            </a:r>
            <a:r>
              <a:rPr lang="en-US" sz="2600" dirty="0" err="1">
                <a:solidFill>
                  <a:schemeClr val="bg1"/>
                </a:solidFill>
              </a:rPr>
              <a:t>bị</a:t>
            </a:r>
            <a:r>
              <a:rPr lang="en-US" sz="2600" dirty="0">
                <a:solidFill>
                  <a:schemeClr val="bg1"/>
                </a:solidFill>
              </a:rPr>
              <a:t> </a:t>
            </a:r>
            <a:r>
              <a:rPr lang="en-US" sz="2600" dirty="0" smtClean="0">
                <a:solidFill>
                  <a:schemeClr val="bg1"/>
                </a:solidFill>
              </a:rPr>
              <a:t>NK </a:t>
            </a:r>
            <a:r>
              <a:rPr lang="en-US" sz="2600" dirty="0" err="1">
                <a:solidFill>
                  <a:schemeClr val="bg1"/>
                </a:solidFill>
              </a:rPr>
              <a:t>hệ</a:t>
            </a:r>
            <a:r>
              <a:rPr lang="en-US" sz="2600" dirty="0">
                <a:solidFill>
                  <a:schemeClr val="bg1"/>
                </a:solidFill>
              </a:rPr>
              <a:t> </a:t>
            </a:r>
            <a:r>
              <a:rPr lang="en-US" sz="2600" dirty="0" err="1">
                <a:solidFill>
                  <a:schemeClr val="bg1"/>
                </a:solidFill>
              </a:rPr>
              <a:t>thống</a:t>
            </a:r>
            <a:r>
              <a:rPr lang="en-US" sz="2600" dirty="0">
                <a:solidFill>
                  <a:schemeClr val="bg1"/>
                </a:solidFill>
              </a:rPr>
              <a:t> </a:t>
            </a:r>
            <a:r>
              <a:rPr lang="en-US" sz="2600" dirty="0" err="1">
                <a:solidFill>
                  <a:schemeClr val="bg1"/>
                </a:solidFill>
              </a:rPr>
              <a:t>không</a:t>
            </a:r>
            <a:r>
              <a:rPr lang="en-US" sz="2600" dirty="0">
                <a:solidFill>
                  <a:schemeClr val="bg1"/>
                </a:solidFill>
              </a:rPr>
              <a:t> </a:t>
            </a:r>
            <a:r>
              <a:rPr lang="en-US" sz="2600" dirty="0" err="1">
                <a:solidFill>
                  <a:schemeClr val="bg1"/>
                </a:solidFill>
              </a:rPr>
              <a:t>kiểm</a:t>
            </a:r>
            <a:r>
              <a:rPr lang="en-US" sz="2600" dirty="0">
                <a:solidFill>
                  <a:schemeClr val="bg1"/>
                </a:solidFill>
              </a:rPr>
              <a:t> </a:t>
            </a:r>
            <a:r>
              <a:rPr lang="en-US" sz="2600" dirty="0" err="1">
                <a:solidFill>
                  <a:schemeClr val="bg1"/>
                </a:solidFill>
              </a:rPr>
              <a:t>soát</a:t>
            </a:r>
            <a:r>
              <a:rPr lang="en-US" sz="2600" dirty="0">
                <a:solidFill>
                  <a:schemeClr val="bg1"/>
                </a:solidFill>
              </a:rPr>
              <a:t> </a:t>
            </a:r>
            <a:r>
              <a:rPr lang="en-US" sz="2600" dirty="0" err="1">
                <a:solidFill>
                  <a:schemeClr val="bg1"/>
                </a:solidFill>
              </a:rPr>
              <a:t>được</a:t>
            </a:r>
            <a:r>
              <a:rPr lang="en-US" sz="2600" dirty="0">
                <a:solidFill>
                  <a:schemeClr val="bg1"/>
                </a:solidFill>
              </a:rPr>
              <a:t> </a:t>
            </a:r>
          </a:p>
        </p:txBody>
      </p:sp>
      <p:sp>
        <p:nvSpPr>
          <p:cNvPr id="16" name="Rectangle 15"/>
          <p:cNvSpPr/>
          <p:nvPr/>
        </p:nvSpPr>
        <p:spPr>
          <a:xfrm>
            <a:off x="283028" y="5936960"/>
            <a:ext cx="8556171" cy="452432"/>
          </a:xfrm>
          <a:prstGeom prst="rect">
            <a:avLst/>
          </a:prstGeom>
        </p:spPr>
        <p:txBody>
          <a:bodyPr wrap="square">
            <a:spAutoFit/>
          </a:bodyPr>
          <a:lstStyle/>
          <a:p>
            <a:pPr marL="0" lvl="1" defTabSz="889000">
              <a:lnSpc>
                <a:spcPct val="90000"/>
              </a:lnSpc>
              <a:spcBef>
                <a:spcPct val="0"/>
              </a:spcBef>
              <a:spcAft>
                <a:spcPct val="35000"/>
              </a:spcAft>
            </a:pPr>
            <a:r>
              <a:rPr lang="en-US" sz="2600" dirty="0" err="1">
                <a:solidFill>
                  <a:schemeClr val="bg1"/>
                </a:solidFill>
              </a:rPr>
              <a:t>Không</a:t>
            </a:r>
            <a:r>
              <a:rPr lang="en-US" sz="2600" dirty="0">
                <a:solidFill>
                  <a:schemeClr val="bg1"/>
                </a:solidFill>
              </a:rPr>
              <a:t> </a:t>
            </a:r>
            <a:r>
              <a:rPr lang="en-US" sz="2600" dirty="0" err="1">
                <a:solidFill>
                  <a:schemeClr val="bg1"/>
                </a:solidFill>
              </a:rPr>
              <a:t>bị</a:t>
            </a:r>
            <a:r>
              <a:rPr lang="en-US" sz="2600" dirty="0">
                <a:solidFill>
                  <a:schemeClr val="bg1"/>
                </a:solidFill>
              </a:rPr>
              <a:t> </a:t>
            </a:r>
            <a:r>
              <a:rPr lang="en-US" sz="2600" dirty="0" err="1">
                <a:solidFill>
                  <a:schemeClr val="bg1"/>
                </a:solidFill>
              </a:rPr>
              <a:t>ung</a:t>
            </a:r>
            <a:r>
              <a:rPr lang="en-US" sz="2600" dirty="0">
                <a:solidFill>
                  <a:schemeClr val="bg1"/>
                </a:solidFill>
              </a:rPr>
              <a:t> </a:t>
            </a:r>
            <a:r>
              <a:rPr lang="en-US" sz="2600" dirty="0" err="1">
                <a:solidFill>
                  <a:schemeClr val="bg1"/>
                </a:solidFill>
              </a:rPr>
              <a:t>thư</a:t>
            </a:r>
            <a:endParaRPr lang="en-US" sz="2600" dirty="0">
              <a:solidFill>
                <a:schemeClr val="bg1"/>
              </a:solidFill>
            </a:endParaRPr>
          </a:p>
        </p:txBody>
      </p:sp>
    </p:spTree>
    <p:extLst>
      <p:ext uri="{BB962C8B-B14F-4D97-AF65-F5344CB8AC3E}">
        <p14:creationId xmlns:p14="http://schemas.microsoft.com/office/powerpoint/2010/main" xmlns="" val="797403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8"/>
            <a:ext cx="8534400" cy="563562"/>
          </a:xfrm>
        </p:spPr>
        <p:txBody>
          <a:bodyPr/>
          <a:lstStyle/>
          <a:p>
            <a:pPr algn="ctr"/>
            <a:r>
              <a:rPr lang="en-US" sz="3200" dirty="0" smtClean="0"/>
              <a:t>TIÊU CHUẨN CĐ CHẾT TIM </a:t>
            </a:r>
            <a:br>
              <a:rPr lang="en-US" sz="3200" dirty="0" smtClean="0"/>
            </a:br>
            <a:r>
              <a:rPr lang="en-US" sz="3200" dirty="0" smtClean="0"/>
              <a:t>NEW SOUTH WALES</a:t>
            </a:r>
            <a:endParaRPr lang="en-US" sz="3200" dirty="0"/>
          </a:p>
        </p:txBody>
      </p:sp>
      <p:grpSp>
        <p:nvGrpSpPr>
          <p:cNvPr id="13" name="Group 12"/>
          <p:cNvGrpSpPr/>
          <p:nvPr/>
        </p:nvGrpSpPr>
        <p:grpSpPr>
          <a:xfrm>
            <a:off x="91023" y="1143000"/>
            <a:ext cx="9006423" cy="5334000"/>
            <a:chOff x="76200" y="-361343"/>
            <a:chExt cx="9006423" cy="6529733"/>
          </a:xfrm>
          <a:solidFill>
            <a:schemeClr val="accent1">
              <a:lumMod val="75000"/>
            </a:schemeClr>
          </a:solidFill>
        </p:grpSpPr>
        <p:sp>
          <p:nvSpPr>
            <p:cNvPr id="14" name="Freeform 13"/>
            <p:cNvSpPr/>
            <p:nvPr/>
          </p:nvSpPr>
          <p:spPr>
            <a:xfrm>
              <a:off x="91023" y="-361343"/>
              <a:ext cx="8991600" cy="2985021"/>
            </a:xfrm>
            <a:custGeom>
              <a:avLst/>
              <a:gdLst>
                <a:gd name="connsiteX0" fmla="*/ 0 w 8991600"/>
                <a:gd name="connsiteY0" fmla="*/ 0 h 1981207"/>
                <a:gd name="connsiteX1" fmla="*/ 8991600 w 8991600"/>
                <a:gd name="connsiteY1" fmla="*/ 0 h 1981207"/>
                <a:gd name="connsiteX2" fmla="*/ 8991600 w 8991600"/>
                <a:gd name="connsiteY2" fmla="*/ 1981207 h 1981207"/>
                <a:gd name="connsiteX3" fmla="*/ 0 w 8991600"/>
                <a:gd name="connsiteY3" fmla="*/ 1981207 h 1981207"/>
                <a:gd name="connsiteX4" fmla="*/ 0 w 8991600"/>
                <a:gd name="connsiteY4" fmla="*/ 0 h 1981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0" h="1981207">
                  <a:moveTo>
                    <a:pt x="0" y="0"/>
                  </a:moveTo>
                  <a:lnTo>
                    <a:pt x="8991600" y="0"/>
                  </a:lnTo>
                  <a:lnTo>
                    <a:pt x="8991600" y="1981207"/>
                  </a:lnTo>
                  <a:lnTo>
                    <a:pt x="0" y="1981207"/>
                  </a:lnTo>
                  <a:lnTo>
                    <a:pt x="0" y="0"/>
                  </a:lnTo>
                  <a:close/>
                </a:path>
              </a:pathLst>
            </a:custGeom>
            <a:grpFill/>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endParaRPr lang="en-US" sz="2600" kern="1200" dirty="0"/>
            </a:p>
          </p:txBody>
        </p:sp>
        <p:sp>
          <p:nvSpPr>
            <p:cNvPr id="15" name="Freeform 14"/>
            <p:cNvSpPr/>
            <p:nvPr/>
          </p:nvSpPr>
          <p:spPr>
            <a:xfrm>
              <a:off x="77297" y="2623678"/>
              <a:ext cx="1050880" cy="3498993"/>
            </a:xfrm>
            <a:custGeom>
              <a:avLst/>
              <a:gdLst>
                <a:gd name="connsiteX0" fmla="*/ 0 w 1797880"/>
                <a:gd name="connsiteY0" fmla="*/ 0 h 3360420"/>
                <a:gd name="connsiteX1" fmla="*/ 1797880 w 1797880"/>
                <a:gd name="connsiteY1" fmla="*/ 0 h 3360420"/>
                <a:gd name="connsiteX2" fmla="*/ 1797880 w 1797880"/>
                <a:gd name="connsiteY2" fmla="*/ 3360420 h 3360420"/>
                <a:gd name="connsiteX3" fmla="*/ 0 w 1797880"/>
                <a:gd name="connsiteY3" fmla="*/ 3360420 h 3360420"/>
                <a:gd name="connsiteX4" fmla="*/ 0 w 1797880"/>
                <a:gd name="connsiteY4" fmla="*/ 0 h 336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880" h="3360420">
                  <a:moveTo>
                    <a:pt x="0" y="0"/>
                  </a:moveTo>
                  <a:lnTo>
                    <a:pt x="1797880" y="0"/>
                  </a:lnTo>
                  <a:lnTo>
                    <a:pt x="1797880" y="3360420"/>
                  </a:lnTo>
                  <a:lnTo>
                    <a:pt x="0" y="336042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vi-VN" sz="2700" b="0" kern="1200" dirty="0" smtClean="0">
                  <a:solidFill>
                    <a:schemeClr val="bg1"/>
                  </a:solidFill>
                  <a:latin typeface="+mj-lt"/>
                </a:rPr>
                <a:t>Mất vận động</a:t>
              </a:r>
              <a:endParaRPr lang="en-US" sz="2700" kern="1200" dirty="0"/>
            </a:p>
          </p:txBody>
        </p:sp>
        <p:sp>
          <p:nvSpPr>
            <p:cNvPr id="16" name="Freeform 15"/>
            <p:cNvSpPr/>
            <p:nvPr/>
          </p:nvSpPr>
          <p:spPr>
            <a:xfrm>
              <a:off x="1130452" y="2623678"/>
              <a:ext cx="1212376" cy="3498992"/>
            </a:xfrm>
            <a:custGeom>
              <a:avLst/>
              <a:gdLst>
                <a:gd name="connsiteX0" fmla="*/ 0 w 1797880"/>
                <a:gd name="connsiteY0" fmla="*/ 0 h 3360420"/>
                <a:gd name="connsiteX1" fmla="*/ 1797880 w 1797880"/>
                <a:gd name="connsiteY1" fmla="*/ 0 h 3360420"/>
                <a:gd name="connsiteX2" fmla="*/ 1797880 w 1797880"/>
                <a:gd name="connsiteY2" fmla="*/ 3360420 h 3360420"/>
                <a:gd name="connsiteX3" fmla="*/ 0 w 1797880"/>
                <a:gd name="connsiteY3" fmla="*/ 3360420 h 3360420"/>
                <a:gd name="connsiteX4" fmla="*/ 0 w 1797880"/>
                <a:gd name="connsiteY4" fmla="*/ 0 h 336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880" h="3360420">
                  <a:moveTo>
                    <a:pt x="0" y="0"/>
                  </a:moveTo>
                  <a:lnTo>
                    <a:pt x="1797880" y="0"/>
                  </a:lnTo>
                  <a:lnTo>
                    <a:pt x="1797880" y="3360420"/>
                  </a:lnTo>
                  <a:lnTo>
                    <a:pt x="0" y="336042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vi-VN" sz="2600" b="0" kern="1200" dirty="0" smtClean="0">
                  <a:solidFill>
                    <a:schemeClr val="bg1"/>
                  </a:solidFill>
                  <a:latin typeface="+mj-lt"/>
                </a:rPr>
                <a:t>Ngưng thở</a:t>
              </a:r>
              <a:endParaRPr lang="en-US" sz="2600" kern="1200" dirty="0"/>
            </a:p>
          </p:txBody>
        </p:sp>
        <p:sp>
          <p:nvSpPr>
            <p:cNvPr id="17" name="Freeform 16"/>
            <p:cNvSpPr/>
            <p:nvPr/>
          </p:nvSpPr>
          <p:spPr>
            <a:xfrm>
              <a:off x="2342828" y="2623678"/>
              <a:ext cx="1452349" cy="3498993"/>
            </a:xfrm>
            <a:custGeom>
              <a:avLst/>
              <a:gdLst>
                <a:gd name="connsiteX0" fmla="*/ 0 w 1797880"/>
                <a:gd name="connsiteY0" fmla="*/ 0 h 3360420"/>
                <a:gd name="connsiteX1" fmla="*/ 1797880 w 1797880"/>
                <a:gd name="connsiteY1" fmla="*/ 0 h 3360420"/>
                <a:gd name="connsiteX2" fmla="*/ 1797880 w 1797880"/>
                <a:gd name="connsiteY2" fmla="*/ 3360420 h 3360420"/>
                <a:gd name="connsiteX3" fmla="*/ 0 w 1797880"/>
                <a:gd name="connsiteY3" fmla="*/ 3360420 h 3360420"/>
                <a:gd name="connsiteX4" fmla="*/ 0 w 1797880"/>
                <a:gd name="connsiteY4" fmla="*/ 0 h 336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880" h="3360420">
                  <a:moveTo>
                    <a:pt x="0" y="0"/>
                  </a:moveTo>
                  <a:lnTo>
                    <a:pt x="1797880" y="0"/>
                  </a:lnTo>
                  <a:lnTo>
                    <a:pt x="1797880" y="3360420"/>
                  </a:lnTo>
                  <a:lnTo>
                    <a:pt x="0" y="336042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vi-VN" sz="2600" b="0" kern="1200" dirty="0" smtClean="0">
                  <a:solidFill>
                    <a:schemeClr val="bg1"/>
                  </a:solidFill>
                  <a:latin typeface="+mj-lt"/>
                </a:rPr>
                <a:t>Không có tưới máu da</a:t>
              </a:r>
              <a:endParaRPr lang="en-US" sz="2600" kern="1200" dirty="0"/>
            </a:p>
          </p:txBody>
        </p:sp>
        <p:sp>
          <p:nvSpPr>
            <p:cNvPr id="18" name="Freeform 17"/>
            <p:cNvSpPr/>
            <p:nvPr/>
          </p:nvSpPr>
          <p:spPr>
            <a:xfrm>
              <a:off x="3795177" y="2623678"/>
              <a:ext cx="2362200" cy="3498991"/>
            </a:xfrm>
            <a:custGeom>
              <a:avLst/>
              <a:gdLst>
                <a:gd name="connsiteX0" fmla="*/ 0 w 1797880"/>
                <a:gd name="connsiteY0" fmla="*/ 0 h 3360420"/>
                <a:gd name="connsiteX1" fmla="*/ 1797880 w 1797880"/>
                <a:gd name="connsiteY1" fmla="*/ 0 h 3360420"/>
                <a:gd name="connsiteX2" fmla="*/ 1797880 w 1797880"/>
                <a:gd name="connsiteY2" fmla="*/ 3360420 h 3360420"/>
                <a:gd name="connsiteX3" fmla="*/ 0 w 1797880"/>
                <a:gd name="connsiteY3" fmla="*/ 3360420 h 3360420"/>
                <a:gd name="connsiteX4" fmla="*/ 0 w 1797880"/>
                <a:gd name="connsiteY4" fmla="*/ 0 h 336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880" h="3360420">
                  <a:moveTo>
                    <a:pt x="0" y="0"/>
                  </a:moveTo>
                  <a:lnTo>
                    <a:pt x="1797880" y="0"/>
                  </a:lnTo>
                  <a:lnTo>
                    <a:pt x="1797880" y="3360420"/>
                  </a:lnTo>
                  <a:lnTo>
                    <a:pt x="0" y="336042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vi-VN" sz="2700" b="0" kern="1200" dirty="0" smtClean="0">
                  <a:solidFill>
                    <a:schemeClr val="bg1"/>
                  </a:solidFill>
                  <a:latin typeface="+mj-lt"/>
                </a:rPr>
                <a:t>Không</a:t>
              </a:r>
              <a:r>
                <a:rPr lang="en-US" sz="2700" b="0" kern="1200" dirty="0" smtClean="0">
                  <a:solidFill>
                    <a:schemeClr val="bg1"/>
                  </a:solidFill>
                  <a:latin typeface="+mj-lt"/>
                </a:rPr>
                <a:t> </a:t>
              </a:r>
              <a:r>
                <a:rPr lang="vi-VN" sz="2700" b="0" kern="1200" dirty="0" smtClean="0">
                  <a:solidFill>
                    <a:schemeClr val="bg1"/>
                  </a:solidFill>
                  <a:latin typeface="+mj-lt"/>
                </a:rPr>
                <a:t>có mạch trên line động mạch ít nhất thời gian 2 - 5 phút</a:t>
              </a:r>
              <a:endParaRPr lang="en-US" sz="2700" kern="1200" dirty="0"/>
            </a:p>
          </p:txBody>
        </p:sp>
        <p:sp>
          <p:nvSpPr>
            <p:cNvPr id="19" name="Freeform 18"/>
            <p:cNvSpPr/>
            <p:nvPr/>
          </p:nvSpPr>
          <p:spPr>
            <a:xfrm>
              <a:off x="6157377" y="2623678"/>
              <a:ext cx="2909324" cy="3498993"/>
            </a:xfrm>
            <a:custGeom>
              <a:avLst/>
              <a:gdLst>
                <a:gd name="connsiteX0" fmla="*/ 0 w 1797880"/>
                <a:gd name="connsiteY0" fmla="*/ 0 h 3360420"/>
                <a:gd name="connsiteX1" fmla="*/ 1797880 w 1797880"/>
                <a:gd name="connsiteY1" fmla="*/ 0 h 3360420"/>
                <a:gd name="connsiteX2" fmla="*/ 1797880 w 1797880"/>
                <a:gd name="connsiteY2" fmla="*/ 3360420 h 3360420"/>
                <a:gd name="connsiteX3" fmla="*/ 0 w 1797880"/>
                <a:gd name="connsiteY3" fmla="*/ 3360420 h 3360420"/>
                <a:gd name="connsiteX4" fmla="*/ 0 w 1797880"/>
                <a:gd name="connsiteY4" fmla="*/ 0 h 336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880" h="3360420">
                  <a:moveTo>
                    <a:pt x="0" y="0"/>
                  </a:moveTo>
                  <a:lnTo>
                    <a:pt x="1797880" y="0"/>
                  </a:lnTo>
                  <a:lnTo>
                    <a:pt x="1797880" y="3360420"/>
                  </a:lnTo>
                  <a:lnTo>
                    <a:pt x="0" y="336042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vi-VN" sz="2700" b="0" kern="1200" dirty="0" smtClean="0">
                  <a:solidFill>
                    <a:schemeClr val="bg1"/>
                  </a:solidFill>
                  <a:latin typeface="+mj-lt"/>
                </a:rPr>
                <a:t>Không sờ được mạch trong thời gian ít nhất 2 phút và không quá 5 phút.</a:t>
              </a:r>
              <a:endParaRPr lang="en-US" sz="2700" kern="1200" dirty="0"/>
            </a:p>
          </p:txBody>
        </p:sp>
        <p:sp>
          <p:nvSpPr>
            <p:cNvPr id="20" name="Rectangle 19"/>
            <p:cNvSpPr/>
            <p:nvPr/>
          </p:nvSpPr>
          <p:spPr>
            <a:xfrm>
              <a:off x="76200" y="6122671"/>
              <a:ext cx="8991600" cy="45719"/>
            </a:xfrm>
            <a:prstGeom prst="rect">
              <a:avLst/>
            </a:prstGeom>
            <a:grpFill/>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grpSp>
      <p:sp>
        <p:nvSpPr>
          <p:cNvPr id="4" name="Rectangle 3"/>
          <p:cNvSpPr/>
          <p:nvPr/>
        </p:nvSpPr>
        <p:spPr>
          <a:xfrm>
            <a:off x="296346" y="1525817"/>
            <a:ext cx="8610600" cy="1672766"/>
          </a:xfrm>
          <a:prstGeom prst="rect">
            <a:avLst/>
          </a:prstGeom>
        </p:spPr>
        <p:txBody>
          <a:bodyPr wrap="square">
            <a:spAutoFit/>
          </a:bodyPr>
          <a:lstStyle/>
          <a:p>
            <a:pPr lvl="0" algn="just" defTabSz="1111250">
              <a:lnSpc>
                <a:spcPct val="90000"/>
              </a:lnSpc>
              <a:spcBef>
                <a:spcPct val="0"/>
              </a:spcBef>
              <a:spcAft>
                <a:spcPct val="35000"/>
              </a:spcAft>
            </a:pPr>
            <a:r>
              <a:rPr lang="vi-VN" sz="2600" dirty="0">
                <a:solidFill>
                  <a:schemeClr val="bg1"/>
                </a:solidFill>
                <a:latin typeface="+mj-lt"/>
              </a:rPr>
              <a:t>Tuyên bố chết được xác định bởi nhóm gồm ba chuyên gia, không do đội ngủ tham gia ghép mô, bộ phận cơ thể người và bác sĩ đang trực tiếp điều trị cho </a:t>
            </a:r>
            <a:r>
              <a:rPr lang="en-US" sz="2600" dirty="0" smtClean="0">
                <a:solidFill>
                  <a:schemeClr val="bg1"/>
                </a:solidFill>
                <a:latin typeface="+mj-lt"/>
              </a:rPr>
              <a:t>NCCT</a:t>
            </a:r>
            <a:endParaRPr lang="en-US" sz="2600" dirty="0">
              <a:solidFill>
                <a:schemeClr val="bg1"/>
              </a:solidFill>
              <a:latin typeface="+mj-lt"/>
            </a:endParaRPr>
          </a:p>
          <a:p>
            <a:pPr lvl="0" algn="just" defTabSz="1111250">
              <a:lnSpc>
                <a:spcPct val="90000"/>
              </a:lnSpc>
              <a:spcBef>
                <a:spcPct val="0"/>
              </a:spcBef>
              <a:spcAft>
                <a:spcPct val="35000"/>
              </a:spcAft>
            </a:pPr>
            <a:r>
              <a:rPr lang="en-US" sz="2600" dirty="0" err="1" smtClean="0">
                <a:solidFill>
                  <a:schemeClr val="bg1"/>
                </a:solidFill>
                <a:latin typeface="+mj-lt"/>
              </a:rPr>
              <a:t>Chết</a:t>
            </a:r>
            <a:r>
              <a:rPr lang="en-US" sz="2600" dirty="0" smtClean="0">
                <a:solidFill>
                  <a:schemeClr val="bg1"/>
                </a:solidFill>
                <a:latin typeface="+mj-lt"/>
              </a:rPr>
              <a:t> </a:t>
            </a:r>
            <a:r>
              <a:rPr lang="en-US" sz="2600" dirty="0" err="1">
                <a:solidFill>
                  <a:schemeClr val="bg1"/>
                </a:solidFill>
                <a:latin typeface="+mj-lt"/>
              </a:rPr>
              <a:t>được</a:t>
            </a:r>
            <a:r>
              <a:rPr lang="en-US" sz="2600" dirty="0">
                <a:solidFill>
                  <a:schemeClr val="bg1"/>
                </a:solidFill>
                <a:latin typeface="+mj-lt"/>
              </a:rPr>
              <a:t> </a:t>
            </a:r>
            <a:r>
              <a:rPr lang="en-US" sz="2600" dirty="0" err="1">
                <a:solidFill>
                  <a:schemeClr val="bg1"/>
                </a:solidFill>
                <a:latin typeface="+mj-lt"/>
              </a:rPr>
              <a:t>xác</a:t>
            </a:r>
            <a:r>
              <a:rPr lang="en-US" sz="2600" dirty="0">
                <a:solidFill>
                  <a:schemeClr val="bg1"/>
                </a:solidFill>
                <a:latin typeface="+mj-lt"/>
              </a:rPr>
              <a:t> </a:t>
            </a:r>
            <a:r>
              <a:rPr lang="en-US" sz="2600" dirty="0" err="1">
                <a:solidFill>
                  <a:schemeClr val="bg1"/>
                </a:solidFill>
                <a:latin typeface="+mj-lt"/>
              </a:rPr>
              <a:t>định</a:t>
            </a:r>
            <a:r>
              <a:rPr lang="en-US" sz="2600" dirty="0">
                <a:solidFill>
                  <a:schemeClr val="bg1"/>
                </a:solidFill>
                <a:latin typeface="+mj-lt"/>
              </a:rPr>
              <a:t> </a:t>
            </a:r>
            <a:r>
              <a:rPr lang="en-US" sz="2600" dirty="0" err="1">
                <a:solidFill>
                  <a:schemeClr val="bg1"/>
                </a:solidFill>
                <a:latin typeface="+mj-lt"/>
              </a:rPr>
              <a:t>đã</a:t>
            </a:r>
            <a:r>
              <a:rPr lang="en-US" sz="2600" dirty="0">
                <a:solidFill>
                  <a:schemeClr val="bg1"/>
                </a:solidFill>
                <a:latin typeface="+mj-lt"/>
              </a:rPr>
              <a:t> </a:t>
            </a:r>
            <a:r>
              <a:rPr lang="en-US" sz="2600" dirty="0" err="1">
                <a:solidFill>
                  <a:schemeClr val="bg1"/>
                </a:solidFill>
                <a:latin typeface="+mj-lt"/>
              </a:rPr>
              <a:t>xảy</a:t>
            </a:r>
            <a:r>
              <a:rPr lang="en-US" sz="2600" dirty="0">
                <a:solidFill>
                  <a:schemeClr val="bg1"/>
                </a:solidFill>
                <a:latin typeface="+mj-lt"/>
              </a:rPr>
              <a:t> </a:t>
            </a:r>
            <a:r>
              <a:rPr lang="en-US" sz="2600" dirty="0" err="1">
                <a:solidFill>
                  <a:schemeClr val="bg1"/>
                </a:solidFill>
                <a:latin typeface="+mj-lt"/>
              </a:rPr>
              <a:t>ra</a:t>
            </a:r>
            <a:r>
              <a:rPr lang="en-US" sz="2600" dirty="0">
                <a:solidFill>
                  <a:schemeClr val="bg1"/>
                </a:solidFill>
                <a:latin typeface="+mj-lt"/>
              </a:rPr>
              <a:t> </a:t>
            </a:r>
            <a:r>
              <a:rPr lang="en-US" sz="2600" dirty="0" err="1">
                <a:solidFill>
                  <a:schemeClr val="bg1"/>
                </a:solidFill>
                <a:latin typeface="+mj-lt"/>
              </a:rPr>
              <a:t>khi</a:t>
            </a:r>
            <a:r>
              <a:rPr lang="en-US" sz="2600" dirty="0">
                <a:solidFill>
                  <a:schemeClr val="bg1"/>
                </a:solidFill>
                <a:latin typeface="+mj-lt"/>
              </a:rPr>
              <a:t> </a:t>
            </a:r>
            <a:r>
              <a:rPr lang="vi-VN" sz="2600" dirty="0">
                <a:solidFill>
                  <a:schemeClr val="bg1"/>
                </a:solidFill>
                <a:latin typeface="+mj-lt"/>
              </a:rPr>
              <a:t>đủ</a:t>
            </a:r>
            <a:r>
              <a:rPr lang="en-US" sz="2600" dirty="0">
                <a:solidFill>
                  <a:schemeClr val="bg1"/>
                </a:solidFill>
                <a:latin typeface="+mj-lt"/>
              </a:rPr>
              <a:t> </a:t>
            </a:r>
            <a:r>
              <a:rPr lang="en-US" sz="2600" dirty="0" err="1" smtClean="0">
                <a:solidFill>
                  <a:schemeClr val="bg1"/>
                </a:solidFill>
                <a:latin typeface="+mj-lt"/>
              </a:rPr>
              <a:t>các</a:t>
            </a:r>
            <a:r>
              <a:rPr lang="en-US" sz="2600" dirty="0" smtClean="0">
                <a:solidFill>
                  <a:schemeClr val="bg1"/>
                </a:solidFill>
                <a:latin typeface="+mj-lt"/>
              </a:rPr>
              <a:t> </a:t>
            </a:r>
            <a:r>
              <a:rPr lang="en-US" sz="2600" dirty="0" err="1">
                <a:solidFill>
                  <a:schemeClr val="bg1"/>
                </a:solidFill>
                <a:latin typeface="+mj-lt"/>
              </a:rPr>
              <a:t>tiêu</a:t>
            </a:r>
            <a:r>
              <a:rPr lang="en-US" sz="2600" dirty="0">
                <a:solidFill>
                  <a:schemeClr val="bg1"/>
                </a:solidFill>
                <a:latin typeface="+mj-lt"/>
              </a:rPr>
              <a:t> </a:t>
            </a:r>
            <a:r>
              <a:rPr lang="en-US" sz="2600" dirty="0" err="1">
                <a:solidFill>
                  <a:schemeClr val="bg1"/>
                </a:solidFill>
                <a:latin typeface="+mj-lt"/>
              </a:rPr>
              <a:t>chuẩn</a:t>
            </a:r>
            <a:r>
              <a:rPr lang="en-US" sz="2600" dirty="0">
                <a:solidFill>
                  <a:schemeClr val="bg1"/>
                </a:solidFill>
                <a:latin typeface="+mj-lt"/>
              </a:rPr>
              <a:t>:</a:t>
            </a:r>
            <a:endParaRPr lang="en-US" sz="2600" dirty="0">
              <a:latin typeface="+mj-lt"/>
            </a:endParaRPr>
          </a:p>
        </p:txBody>
      </p:sp>
    </p:spTree>
    <p:extLst>
      <p:ext uri="{BB962C8B-B14F-4D97-AF65-F5344CB8AC3E}">
        <p14:creationId xmlns:p14="http://schemas.microsoft.com/office/powerpoint/2010/main" xmlns="" val="3950475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19088"/>
            <a:ext cx="8991600" cy="563562"/>
          </a:xfrm>
        </p:spPr>
        <p:txBody>
          <a:bodyPr/>
          <a:lstStyle/>
          <a:p>
            <a:pPr algn="ctr"/>
            <a:r>
              <a:rPr lang="en-US" dirty="0"/>
              <a:t>TIÊU CHUẨN CĐ CHẾT TIM </a:t>
            </a:r>
            <a:r>
              <a:rPr lang="en-US" dirty="0" smtClean="0"/>
              <a:t>ANH QUỐC </a:t>
            </a:r>
            <a:endParaRPr lang="en-US" dirty="0"/>
          </a:p>
        </p:txBody>
      </p:sp>
      <p:sp>
        <p:nvSpPr>
          <p:cNvPr id="3" name="Content Placeholder 2"/>
          <p:cNvSpPr>
            <a:spLocks noGrp="1"/>
          </p:cNvSpPr>
          <p:nvPr>
            <p:ph idx="1"/>
          </p:nvPr>
        </p:nvSpPr>
        <p:spPr>
          <a:xfrm>
            <a:off x="76200" y="1143000"/>
            <a:ext cx="8991600" cy="5257800"/>
          </a:xfrm>
          <a:solidFill>
            <a:schemeClr val="accent1">
              <a:lumMod val="75000"/>
            </a:schemeClr>
          </a:solidFill>
        </p:spPr>
        <p:txBody>
          <a:bodyPr/>
          <a:lstStyle/>
          <a:p>
            <a:pPr>
              <a:buClr>
                <a:schemeClr val="bg1"/>
              </a:buClr>
            </a:pPr>
            <a:endParaRPr lang="en-US" sz="2400" b="0" dirty="0">
              <a:solidFill>
                <a:schemeClr val="bg1"/>
              </a:solidFill>
              <a:latin typeface="+mj-lt"/>
            </a:endParaRPr>
          </a:p>
          <a:p>
            <a:pPr marL="0" lvl="0" indent="0">
              <a:buClr>
                <a:schemeClr val="bg1"/>
              </a:buClr>
              <a:buNone/>
            </a:pPr>
            <a:r>
              <a:rPr lang="en-US" sz="2400" b="0" dirty="0" smtClean="0">
                <a:solidFill>
                  <a:schemeClr val="bg1"/>
                </a:solidFill>
                <a:latin typeface="+mj-lt"/>
              </a:rPr>
              <a:t> </a:t>
            </a:r>
            <a:endParaRPr lang="en-US" sz="2400" b="0" dirty="0">
              <a:solidFill>
                <a:schemeClr val="bg1"/>
              </a:solidFill>
              <a:latin typeface="+mj-lt"/>
            </a:endParaRPr>
          </a:p>
          <a:p>
            <a:pPr marL="0" lvl="0" indent="0">
              <a:buClr>
                <a:schemeClr val="bg1"/>
              </a:buClr>
              <a:buNone/>
            </a:pPr>
            <a:r>
              <a:rPr lang="en-US" sz="2400" b="0" dirty="0" smtClean="0">
                <a:solidFill>
                  <a:schemeClr val="bg1"/>
                </a:solidFill>
                <a:latin typeface="+mj-lt"/>
              </a:rPr>
              <a:t> </a:t>
            </a:r>
            <a:endParaRPr lang="en-US" sz="2400" b="0" dirty="0">
              <a:solidFill>
                <a:schemeClr val="bg1"/>
              </a:solidFill>
              <a:latin typeface="+mj-lt"/>
            </a:endParaRPr>
          </a:p>
        </p:txBody>
      </p:sp>
      <p:grpSp>
        <p:nvGrpSpPr>
          <p:cNvPr id="13" name="Group 12"/>
          <p:cNvGrpSpPr/>
          <p:nvPr/>
        </p:nvGrpSpPr>
        <p:grpSpPr>
          <a:xfrm>
            <a:off x="76200" y="1143000"/>
            <a:ext cx="8991600" cy="5257800"/>
            <a:chOff x="76200" y="1143000"/>
            <a:chExt cx="8991600" cy="5257800"/>
          </a:xfrm>
        </p:grpSpPr>
        <p:sp>
          <p:nvSpPr>
            <p:cNvPr id="14" name="Freeform 13"/>
            <p:cNvSpPr/>
            <p:nvPr/>
          </p:nvSpPr>
          <p:spPr>
            <a:xfrm>
              <a:off x="76200" y="1143000"/>
              <a:ext cx="8991600" cy="1969826"/>
            </a:xfrm>
            <a:custGeom>
              <a:avLst/>
              <a:gdLst>
                <a:gd name="connsiteX0" fmla="*/ 0 w 8991600"/>
                <a:gd name="connsiteY0" fmla="*/ 0 h 1577340"/>
                <a:gd name="connsiteX1" fmla="*/ 8991600 w 8991600"/>
                <a:gd name="connsiteY1" fmla="*/ 0 h 1577340"/>
                <a:gd name="connsiteX2" fmla="*/ 8991600 w 8991600"/>
                <a:gd name="connsiteY2" fmla="*/ 1577340 h 1577340"/>
                <a:gd name="connsiteX3" fmla="*/ 0 w 8991600"/>
                <a:gd name="connsiteY3" fmla="*/ 1577340 h 1577340"/>
                <a:gd name="connsiteX4" fmla="*/ 0 w 8991600"/>
                <a:gd name="connsiteY4" fmla="*/ 0 h 157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0" h="1577340">
                  <a:moveTo>
                    <a:pt x="0" y="0"/>
                  </a:moveTo>
                  <a:lnTo>
                    <a:pt x="8991600" y="0"/>
                  </a:lnTo>
                  <a:lnTo>
                    <a:pt x="8991600" y="1577340"/>
                  </a:lnTo>
                  <a:lnTo>
                    <a:pt x="0" y="1577340"/>
                  </a:lnTo>
                  <a:lnTo>
                    <a:pt x="0" y="0"/>
                  </a:lnTo>
                  <a:close/>
                </a:path>
              </a:pathLst>
            </a:custGeom>
            <a:solidFill>
              <a:schemeClr val="accent1">
                <a:lumMod val="75000"/>
              </a:schemeClr>
            </a:solidFill>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800" kern="1200" dirty="0"/>
            </a:p>
          </p:txBody>
        </p:sp>
        <p:sp>
          <p:nvSpPr>
            <p:cNvPr id="15" name="Freeform 14"/>
            <p:cNvSpPr/>
            <p:nvPr/>
          </p:nvSpPr>
          <p:spPr>
            <a:xfrm>
              <a:off x="77297" y="3124200"/>
              <a:ext cx="1446703" cy="2908554"/>
            </a:xfrm>
            <a:custGeom>
              <a:avLst/>
              <a:gdLst>
                <a:gd name="connsiteX0" fmla="*/ 0 w 1797880"/>
                <a:gd name="connsiteY0" fmla="*/ 0 h 3312414"/>
                <a:gd name="connsiteX1" fmla="*/ 1797880 w 1797880"/>
                <a:gd name="connsiteY1" fmla="*/ 0 h 3312414"/>
                <a:gd name="connsiteX2" fmla="*/ 1797880 w 1797880"/>
                <a:gd name="connsiteY2" fmla="*/ 3312414 h 3312414"/>
                <a:gd name="connsiteX3" fmla="*/ 0 w 1797880"/>
                <a:gd name="connsiteY3" fmla="*/ 3312414 h 3312414"/>
                <a:gd name="connsiteX4" fmla="*/ 0 w 1797880"/>
                <a:gd name="connsiteY4" fmla="*/ 0 h 331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880" h="3312414">
                  <a:moveTo>
                    <a:pt x="0" y="0"/>
                  </a:moveTo>
                  <a:lnTo>
                    <a:pt x="1797880" y="0"/>
                  </a:lnTo>
                  <a:lnTo>
                    <a:pt x="1797880" y="3312414"/>
                  </a:lnTo>
                  <a:lnTo>
                    <a:pt x="0" y="3312414"/>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t" anchorCtr="0">
              <a:noAutofit/>
            </a:bodyPr>
            <a:lstStyle/>
            <a:p>
              <a:pPr lvl="0" algn="ctr" defTabSz="1289050">
                <a:lnSpc>
                  <a:spcPct val="90000"/>
                </a:lnSpc>
                <a:spcBef>
                  <a:spcPct val="0"/>
                </a:spcBef>
                <a:spcAft>
                  <a:spcPct val="35000"/>
                </a:spcAft>
              </a:pPr>
              <a:r>
                <a:rPr lang="en-US" sz="2900" b="0" kern="1200" dirty="0" err="1" smtClean="0">
                  <a:solidFill>
                    <a:schemeClr val="bg1"/>
                  </a:solidFill>
                  <a:latin typeface="+mj-lt"/>
                </a:rPr>
                <a:t>Sờ</a:t>
              </a:r>
              <a:r>
                <a:rPr lang="en-US" sz="2900" b="0" kern="1200" dirty="0" smtClean="0">
                  <a:solidFill>
                    <a:schemeClr val="bg1"/>
                  </a:solidFill>
                  <a:latin typeface="+mj-lt"/>
                </a:rPr>
                <a:t> </a:t>
              </a:r>
              <a:r>
                <a:rPr lang="en-US" sz="2900" b="0" kern="1200" dirty="0" err="1" smtClean="0">
                  <a:solidFill>
                    <a:schemeClr val="bg1"/>
                  </a:solidFill>
                  <a:latin typeface="+mj-lt"/>
                </a:rPr>
                <a:t>không</a:t>
              </a:r>
              <a:r>
                <a:rPr lang="en-US" sz="2900" b="0" kern="1200" dirty="0" smtClean="0">
                  <a:solidFill>
                    <a:schemeClr val="bg1"/>
                  </a:solidFill>
                  <a:latin typeface="+mj-lt"/>
                </a:rPr>
                <a:t> </a:t>
              </a:r>
              <a:r>
                <a:rPr lang="en-US" sz="2900" b="0" kern="1200" dirty="0" err="1" smtClean="0">
                  <a:solidFill>
                    <a:schemeClr val="bg1"/>
                  </a:solidFill>
                  <a:latin typeface="+mj-lt"/>
                </a:rPr>
                <a:t>có</a:t>
              </a:r>
              <a:r>
                <a:rPr lang="en-US" sz="2900" b="0" kern="1200" dirty="0" smtClean="0">
                  <a:solidFill>
                    <a:schemeClr val="bg1"/>
                  </a:solidFill>
                  <a:latin typeface="+mj-lt"/>
                </a:rPr>
                <a:t> </a:t>
              </a:r>
              <a:r>
                <a:rPr lang="en-US" sz="2900" b="0" kern="1200" dirty="0" err="1" smtClean="0">
                  <a:solidFill>
                    <a:schemeClr val="bg1"/>
                  </a:solidFill>
                  <a:latin typeface="+mj-lt"/>
                </a:rPr>
                <a:t>mạch</a:t>
              </a:r>
              <a:r>
                <a:rPr lang="en-US" sz="2900" b="0" kern="1200" dirty="0" smtClean="0">
                  <a:solidFill>
                    <a:schemeClr val="bg1"/>
                  </a:solidFill>
                  <a:latin typeface="+mj-lt"/>
                </a:rPr>
                <a:t> </a:t>
              </a:r>
              <a:r>
                <a:rPr lang="en-US" sz="2900" b="0" kern="1200" dirty="0" err="1" smtClean="0">
                  <a:solidFill>
                    <a:schemeClr val="bg1"/>
                  </a:solidFill>
                  <a:latin typeface="+mj-lt"/>
                </a:rPr>
                <a:t>trung</a:t>
              </a:r>
              <a:r>
                <a:rPr lang="en-US" sz="2900" b="0" kern="1200" dirty="0" smtClean="0">
                  <a:solidFill>
                    <a:schemeClr val="bg1"/>
                  </a:solidFill>
                  <a:latin typeface="+mj-lt"/>
                </a:rPr>
                <a:t> </a:t>
              </a:r>
              <a:r>
                <a:rPr lang="en-US" sz="2900" b="0" kern="1200" dirty="0" err="1" smtClean="0">
                  <a:solidFill>
                    <a:schemeClr val="bg1"/>
                  </a:solidFill>
                  <a:latin typeface="+mj-lt"/>
                </a:rPr>
                <a:t>tâm</a:t>
              </a:r>
              <a:r>
                <a:rPr lang="en-US" sz="2900" b="0" kern="1200" dirty="0" smtClean="0">
                  <a:solidFill>
                    <a:schemeClr val="bg1"/>
                  </a:solidFill>
                  <a:latin typeface="+mj-lt"/>
                </a:rPr>
                <a:t> </a:t>
              </a:r>
              <a:endParaRPr lang="en-US" sz="2900" kern="1200" dirty="0"/>
            </a:p>
          </p:txBody>
        </p:sp>
        <p:sp>
          <p:nvSpPr>
            <p:cNvPr id="16" name="Freeform 15"/>
            <p:cNvSpPr/>
            <p:nvPr/>
          </p:nvSpPr>
          <p:spPr>
            <a:xfrm>
              <a:off x="1524000" y="3124200"/>
              <a:ext cx="1371600" cy="2908554"/>
            </a:xfrm>
            <a:custGeom>
              <a:avLst/>
              <a:gdLst>
                <a:gd name="connsiteX0" fmla="*/ 0 w 1797880"/>
                <a:gd name="connsiteY0" fmla="*/ 0 h 3312414"/>
                <a:gd name="connsiteX1" fmla="*/ 1797880 w 1797880"/>
                <a:gd name="connsiteY1" fmla="*/ 0 h 3312414"/>
                <a:gd name="connsiteX2" fmla="*/ 1797880 w 1797880"/>
                <a:gd name="connsiteY2" fmla="*/ 3312414 h 3312414"/>
                <a:gd name="connsiteX3" fmla="*/ 0 w 1797880"/>
                <a:gd name="connsiteY3" fmla="*/ 3312414 h 3312414"/>
                <a:gd name="connsiteX4" fmla="*/ 0 w 1797880"/>
                <a:gd name="connsiteY4" fmla="*/ 0 h 331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880" h="3312414">
                  <a:moveTo>
                    <a:pt x="0" y="0"/>
                  </a:moveTo>
                  <a:lnTo>
                    <a:pt x="1797880" y="0"/>
                  </a:lnTo>
                  <a:lnTo>
                    <a:pt x="1797880" y="3312414"/>
                  </a:lnTo>
                  <a:lnTo>
                    <a:pt x="0" y="3312414"/>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t" anchorCtr="0">
              <a:noAutofit/>
            </a:bodyPr>
            <a:lstStyle/>
            <a:p>
              <a:pPr lvl="0" algn="ctr" defTabSz="1289050">
                <a:lnSpc>
                  <a:spcPct val="90000"/>
                </a:lnSpc>
                <a:spcBef>
                  <a:spcPct val="0"/>
                </a:spcBef>
                <a:spcAft>
                  <a:spcPct val="35000"/>
                </a:spcAft>
              </a:pPr>
              <a:r>
                <a:rPr lang="en-US" sz="2900" b="0" kern="1200" dirty="0" err="1" smtClean="0">
                  <a:solidFill>
                    <a:schemeClr val="bg1"/>
                  </a:solidFill>
                  <a:latin typeface="+mj-lt"/>
                </a:rPr>
                <a:t>Nghe</a:t>
              </a:r>
              <a:r>
                <a:rPr lang="en-US" sz="2900" b="0" kern="1200" dirty="0" smtClean="0">
                  <a:solidFill>
                    <a:schemeClr val="bg1"/>
                  </a:solidFill>
                  <a:latin typeface="+mj-lt"/>
                </a:rPr>
                <a:t> </a:t>
              </a:r>
              <a:r>
                <a:rPr lang="en-US" sz="2900" b="0" kern="1200" dirty="0" err="1" smtClean="0">
                  <a:solidFill>
                    <a:schemeClr val="bg1"/>
                  </a:solidFill>
                  <a:latin typeface="+mj-lt"/>
                </a:rPr>
                <a:t>không</a:t>
              </a:r>
              <a:r>
                <a:rPr lang="en-US" sz="2900" b="0" kern="1200" dirty="0" smtClean="0">
                  <a:solidFill>
                    <a:schemeClr val="bg1"/>
                  </a:solidFill>
                  <a:latin typeface="+mj-lt"/>
                </a:rPr>
                <a:t> </a:t>
              </a:r>
              <a:r>
                <a:rPr lang="en-US" sz="2900" b="0" kern="1200" dirty="0" err="1" smtClean="0">
                  <a:solidFill>
                    <a:schemeClr val="bg1"/>
                  </a:solidFill>
                  <a:latin typeface="+mj-lt"/>
                </a:rPr>
                <a:t>có</a:t>
              </a:r>
              <a:r>
                <a:rPr lang="en-US" sz="2900" b="0" kern="1200" dirty="0" smtClean="0">
                  <a:solidFill>
                    <a:schemeClr val="bg1"/>
                  </a:solidFill>
                  <a:latin typeface="+mj-lt"/>
                </a:rPr>
                <a:t> </a:t>
              </a:r>
              <a:r>
                <a:rPr lang="en-US" sz="2900" b="0" kern="1200" dirty="0" err="1" smtClean="0">
                  <a:solidFill>
                    <a:schemeClr val="bg1"/>
                  </a:solidFill>
                  <a:latin typeface="+mj-lt"/>
                </a:rPr>
                <a:t>tiếng</a:t>
              </a:r>
              <a:r>
                <a:rPr lang="en-US" sz="2900" b="0" kern="1200" dirty="0" smtClean="0">
                  <a:solidFill>
                    <a:schemeClr val="bg1"/>
                  </a:solidFill>
                  <a:latin typeface="+mj-lt"/>
                </a:rPr>
                <a:t> </a:t>
              </a:r>
              <a:r>
                <a:rPr lang="en-US" sz="2900" b="0" kern="1200" dirty="0" err="1" smtClean="0">
                  <a:solidFill>
                    <a:schemeClr val="bg1"/>
                  </a:solidFill>
                  <a:latin typeface="+mj-lt"/>
                </a:rPr>
                <a:t>tim</a:t>
              </a:r>
              <a:endParaRPr lang="en-US" sz="2900" kern="1200" dirty="0"/>
            </a:p>
          </p:txBody>
        </p:sp>
        <p:sp>
          <p:nvSpPr>
            <p:cNvPr id="17" name="Freeform 16"/>
            <p:cNvSpPr/>
            <p:nvPr/>
          </p:nvSpPr>
          <p:spPr>
            <a:xfrm>
              <a:off x="2895600" y="3124200"/>
              <a:ext cx="1905000" cy="2897180"/>
            </a:xfrm>
            <a:custGeom>
              <a:avLst/>
              <a:gdLst>
                <a:gd name="connsiteX0" fmla="*/ 0 w 1797880"/>
                <a:gd name="connsiteY0" fmla="*/ 0 h 3312414"/>
                <a:gd name="connsiteX1" fmla="*/ 1797880 w 1797880"/>
                <a:gd name="connsiteY1" fmla="*/ 0 h 3312414"/>
                <a:gd name="connsiteX2" fmla="*/ 1797880 w 1797880"/>
                <a:gd name="connsiteY2" fmla="*/ 3312414 h 3312414"/>
                <a:gd name="connsiteX3" fmla="*/ 0 w 1797880"/>
                <a:gd name="connsiteY3" fmla="*/ 3312414 h 3312414"/>
                <a:gd name="connsiteX4" fmla="*/ 0 w 1797880"/>
                <a:gd name="connsiteY4" fmla="*/ 0 h 331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880" h="3312414">
                  <a:moveTo>
                    <a:pt x="0" y="0"/>
                  </a:moveTo>
                  <a:lnTo>
                    <a:pt x="1797880" y="0"/>
                  </a:lnTo>
                  <a:lnTo>
                    <a:pt x="1797880" y="3312414"/>
                  </a:lnTo>
                  <a:lnTo>
                    <a:pt x="0" y="3312414"/>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t" anchorCtr="0">
              <a:noAutofit/>
            </a:bodyPr>
            <a:lstStyle/>
            <a:p>
              <a:pPr lvl="0" algn="ctr" defTabSz="1289050">
                <a:lnSpc>
                  <a:spcPct val="90000"/>
                </a:lnSpc>
                <a:spcBef>
                  <a:spcPct val="0"/>
                </a:spcBef>
                <a:spcAft>
                  <a:spcPct val="35000"/>
                </a:spcAft>
              </a:pPr>
              <a:r>
                <a:rPr lang="en-US" sz="2900" b="0" kern="1200" dirty="0" err="1" smtClean="0">
                  <a:solidFill>
                    <a:schemeClr val="bg1"/>
                  </a:solidFill>
                  <a:latin typeface="+mj-lt"/>
                </a:rPr>
                <a:t>Vô</a:t>
              </a:r>
              <a:r>
                <a:rPr lang="en-US" sz="2900" b="0" kern="1200" dirty="0" smtClean="0">
                  <a:solidFill>
                    <a:schemeClr val="bg1"/>
                  </a:solidFill>
                  <a:latin typeface="+mj-lt"/>
                </a:rPr>
                <a:t> </a:t>
              </a:r>
              <a:r>
                <a:rPr lang="en-US" sz="2900" b="0" kern="1200" dirty="0" err="1" smtClean="0">
                  <a:solidFill>
                    <a:schemeClr val="bg1"/>
                  </a:solidFill>
                  <a:latin typeface="+mj-lt"/>
                </a:rPr>
                <a:t>tâm</a:t>
              </a:r>
              <a:r>
                <a:rPr lang="en-US" sz="2900" b="0" kern="1200" dirty="0" smtClean="0">
                  <a:solidFill>
                    <a:schemeClr val="bg1"/>
                  </a:solidFill>
                  <a:latin typeface="+mj-lt"/>
                </a:rPr>
                <a:t> </a:t>
              </a:r>
              <a:r>
                <a:rPr lang="en-US" sz="2900" b="0" kern="1200" dirty="0" err="1" smtClean="0">
                  <a:solidFill>
                    <a:schemeClr val="bg1"/>
                  </a:solidFill>
                  <a:latin typeface="+mj-lt"/>
                </a:rPr>
                <a:t>thu</a:t>
              </a:r>
              <a:r>
                <a:rPr lang="en-US" sz="2900" b="0" kern="1200" dirty="0" smtClean="0">
                  <a:solidFill>
                    <a:schemeClr val="bg1"/>
                  </a:solidFill>
                  <a:latin typeface="+mj-lt"/>
                </a:rPr>
                <a:t> </a:t>
              </a:r>
              <a:r>
                <a:rPr lang="en-US" sz="2900" b="0" kern="1200" dirty="0" err="1" smtClean="0">
                  <a:solidFill>
                    <a:schemeClr val="bg1"/>
                  </a:solidFill>
                  <a:latin typeface="+mj-lt"/>
                </a:rPr>
                <a:t>thể</a:t>
              </a:r>
              <a:r>
                <a:rPr lang="en-US" sz="2900" b="0" kern="1200" dirty="0" smtClean="0">
                  <a:solidFill>
                    <a:schemeClr val="bg1"/>
                  </a:solidFill>
                  <a:latin typeface="+mj-lt"/>
                </a:rPr>
                <a:t> </a:t>
              </a:r>
              <a:r>
                <a:rPr lang="en-US" sz="2900" b="0" kern="1200" dirty="0" err="1" smtClean="0">
                  <a:solidFill>
                    <a:schemeClr val="bg1"/>
                  </a:solidFill>
                  <a:latin typeface="+mj-lt"/>
                </a:rPr>
                <a:t>hiện</a:t>
              </a:r>
              <a:r>
                <a:rPr lang="en-US" sz="2900" b="0" kern="1200" dirty="0" smtClean="0">
                  <a:solidFill>
                    <a:schemeClr val="bg1"/>
                  </a:solidFill>
                  <a:latin typeface="+mj-lt"/>
                </a:rPr>
                <a:t> </a:t>
              </a:r>
              <a:r>
                <a:rPr lang="en-US" sz="2900" b="0" kern="1200" dirty="0" err="1" smtClean="0">
                  <a:solidFill>
                    <a:schemeClr val="bg1"/>
                  </a:solidFill>
                  <a:latin typeface="+mj-lt"/>
                </a:rPr>
                <a:t>trên</a:t>
              </a:r>
              <a:r>
                <a:rPr lang="en-US" sz="2900" b="0" kern="1200" dirty="0" smtClean="0">
                  <a:solidFill>
                    <a:schemeClr val="bg1"/>
                  </a:solidFill>
                  <a:latin typeface="+mj-lt"/>
                </a:rPr>
                <a:t> </a:t>
              </a:r>
              <a:r>
                <a:rPr lang="en-US" sz="2900" b="0" kern="1200" dirty="0" err="1" smtClean="0">
                  <a:solidFill>
                    <a:schemeClr val="bg1"/>
                  </a:solidFill>
                  <a:latin typeface="+mj-lt"/>
                </a:rPr>
                <a:t>điện</a:t>
              </a:r>
              <a:r>
                <a:rPr lang="en-US" sz="2900" b="0" kern="1200" dirty="0" smtClean="0">
                  <a:solidFill>
                    <a:schemeClr val="bg1"/>
                  </a:solidFill>
                  <a:latin typeface="+mj-lt"/>
                </a:rPr>
                <a:t> </a:t>
              </a:r>
              <a:r>
                <a:rPr lang="en-US" sz="2900" b="0" kern="1200" dirty="0" err="1" smtClean="0">
                  <a:solidFill>
                    <a:schemeClr val="bg1"/>
                  </a:solidFill>
                  <a:latin typeface="+mj-lt"/>
                </a:rPr>
                <a:t>tâm</a:t>
              </a:r>
              <a:r>
                <a:rPr lang="en-US" sz="2900" b="0" kern="1200" dirty="0" smtClean="0">
                  <a:solidFill>
                    <a:schemeClr val="bg1"/>
                  </a:solidFill>
                  <a:latin typeface="+mj-lt"/>
                </a:rPr>
                <a:t> </a:t>
              </a:r>
              <a:r>
                <a:rPr lang="en-US" sz="2900" b="0" kern="1200" dirty="0" err="1" smtClean="0">
                  <a:solidFill>
                    <a:schemeClr val="bg1"/>
                  </a:solidFill>
                  <a:latin typeface="+mj-lt"/>
                </a:rPr>
                <a:t>đồ</a:t>
              </a:r>
              <a:r>
                <a:rPr lang="en-US" sz="2900" b="0" kern="1200" dirty="0" smtClean="0">
                  <a:solidFill>
                    <a:schemeClr val="bg1"/>
                  </a:solidFill>
                  <a:latin typeface="+mj-lt"/>
                </a:rPr>
                <a:t> </a:t>
              </a:r>
              <a:r>
                <a:rPr lang="en-US" sz="2900" b="0" kern="1200" dirty="0" err="1" smtClean="0">
                  <a:solidFill>
                    <a:schemeClr val="bg1"/>
                  </a:solidFill>
                  <a:latin typeface="+mj-lt"/>
                </a:rPr>
                <a:t>liên</a:t>
              </a:r>
              <a:r>
                <a:rPr lang="en-US" sz="2900" b="0" kern="1200" dirty="0" smtClean="0">
                  <a:solidFill>
                    <a:schemeClr val="bg1"/>
                  </a:solidFill>
                  <a:latin typeface="+mj-lt"/>
                </a:rPr>
                <a:t> </a:t>
              </a:r>
              <a:r>
                <a:rPr lang="en-US" sz="2900" b="0" kern="1200" dirty="0" err="1" smtClean="0">
                  <a:solidFill>
                    <a:schemeClr val="bg1"/>
                  </a:solidFill>
                  <a:latin typeface="+mj-lt"/>
                </a:rPr>
                <a:t>tục</a:t>
              </a:r>
              <a:endParaRPr lang="en-US" sz="2900" kern="1200" dirty="0"/>
            </a:p>
          </p:txBody>
        </p:sp>
        <p:sp>
          <p:nvSpPr>
            <p:cNvPr id="18" name="Freeform 17"/>
            <p:cNvSpPr/>
            <p:nvPr/>
          </p:nvSpPr>
          <p:spPr>
            <a:xfrm>
              <a:off x="4800600" y="3124200"/>
              <a:ext cx="2286000" cy="2908554"/>
            </a:xfrm>
            <a:custGeom>
              <a:avLst/>
              <a:gdLst>
                <a:gd name="connsiteX0" fmla="*/ 0 w 1797880"/>
                <a:gd name="connsiteY0" fmla="*/ 0 h 3312414"/>
                <a:gd name="connsiteX1" fmla="*/ 1797880 w 1797880"/>
                <a:gd name="connsiteY1" fmla="*/ 0 h 3312414"/>
                <a:gd name="connsiteX2" fmla="*/ 1797880 w 1797880"/>
                <a:gd name="connsiteY2" fmla="*/ 3312414 h 3312414"/>
                <a:gd name="connsiteX3" fmla="*/ 0 w 1797880"/>
                <a:gd name="connsiteY3" fmla="*/ 3312414 h 3312414"/>
                <a:gd name="connsiteX4" fmla="*/ 0 w 1797880"/>
                <a:gd name="connsiteY4" fmla="*/ 0 h 331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880" h="3312414">
                  <a:moveTo>
                    <a:pt x="0" y="0"/>
                  </a:moveTo>
                  <a:lnTo>
                    <a:pt x="1797880" y="0"/>
                  </a:lnTo>
                  <a:lnTo>
                    <a:pt x="1797880" y="3312414"/>
                  </a:lnTo>
                  <a:lnTo>
                    <a:pt x="0" y="3312414"/>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t" anchorCtr="0">
              <a:noAutofit/>
            </a:bodyPr>
            <a:lstStyle/>
            <a:p>
              <a:pPr lvl="0" algn="ctr" defTabSz="1289050">
                <a:lnSpc>
                  <a:spcPct val="90000"/>
                </a:lnSpc>
                <a:spcBef>
                  <a:spcPct val="0"/>
                </a:spcBef>
                <a:spcAft>
                  <a:spcPct val="35000"/>
                </a:spcAft>
              </a:pPr>
              <a:r>
                <a:rPr lang="en-US" sz="2800" b="0" kern="1200" dirty="0" err="1" smtClean="0">
                  <a:solidFill>
                    <a:schemeClr val="bg1"/>
                  </a:solidFill>
                  <a:latin typeface="+mj-lt"/>
                </a:rPr>
                <a:t>Không</a:t>
              </a:r>
              <a:r>
                <a:rPr lang="en-US" sz="2800" b="0" kern="1200" dirty="0" smtClean="0">
                  <a:solidFill>
                    <a:schemeClr val="bg1"/>
                  </a:solidFill>
                  <a:latin typeface="+mj-lt"/>
                </a:rPr>
                <a:t> </a:t>
              </a:r>
              <a:r>
                <a:rPr lang="en-US" sz="2800" b="0" kern="1200" dirty="0" err="1" smtClean="0">
                  <a:solidFill>
                    <a:schemeClr val="bg1"/>
                  </a:solidFill>
                  <a:latin typeface="+mj-lt"/>
                </a:rPr>
                <a:t>có</a:t>
              </a:r>
              <a:r>
                <a:rPr lang="en-US" sz="2800" b="0" kern="1200" dirty="0" smtClean="0">
                  <a:solidFill>
                    <a:schemeClr val="bg1"/>
                  </a:solidFill>
                  <a:latin typeface="+mj-lt"/>
                </a:rPr>
                <a:t> </a:t>
              </a:r>
              <a:r>
                <a:rPr lang="en-US" sz="2800" b="0" kern="1200" dirty="0" err="1" smtClean="0">
                  <a:solidFill>
                    <a:schemeClr val="bg1"/>
                  </a:solidFill>
                  <a:latin typeface="+mj-lt"/>
                </a:rPr>
                <a:t>mạch</a:t>
              </a:r>
              <a:r>
                <a:rPr lang="en-US" sz="2800" b="0" kern="1200" dirty="0" smtClean="0">
                  <a:solidFill>
                    <a:schemeClr val="bg1"/>
                  </a:solidFill>
                  <a:latin typeface="+mj-lt"/>
                </a:rPr>
                <a:t> “</a:t>
              </a:r>
              <a:r>
                <a:rPr lang="en-US" sz="2800" b="0" kern="1200" dirty="0" err="1" smtClean="0">
                  <a:solidFill>
                    <a:schemeClr val="bg1"/>
                  </a:solidFill>
                  <a:latin typeface="+mj-lt"/>
                </a:rPr>
                <a:t>quan</a:t>
              </a:r>
              <a:r>
                <a:rPr lang="en-US" sz="2800" b="0" kern="1200" dirty="0" smtClean="0">
                  <a:solidFill>
                    <a:schemeClr val="bg1"/>
                  </a:solidFill>
                  <a:latin typeface="+mj-lt"/>
                </a:rPr>
                <a:t> </a:t>
              </a:r>
              <a:r>
                <a:rPr lang="en-US" sz="2800" b="0" kern="1200" dirty="0" err="1" smtClean="0">
                  <a:solidFill>
                    <a:schemeClr val="bg1"/>
                  </a:solidFill>
                  <a:latin typeface="+mj-lt"/>
                </a:rPr>
                <a:t>sát</a:t>
              </a:r>
              <a:r>
                <a:rPr lang="en-US" sz="2800" b="0" kern="1200" dirty="0" smtClean="0">
                  <a:solidFill>
                    <a:schemeClr val="bg1"/>
                  </a:solidFill>
                  <a:latin typeface="+mj-lt"/>
                </a:rPr>
                <a:t> </a:t>
              </a:r>
              <a:r>
                <a:rPr lang="en-US" sz="2800" b="0" kern="1200" dirty="0" err="1" smtClean="0">
                  <a:solidFill>
                    <a:schemeClr val="bg1"/>
                  </a:solidFill>
                  <a:latin typeface="+mj-lt"/>
                </a:rPr>
                <a:t>trên</a:t>
              </a:r>
              <a:r>
                <a:rPr lang="en-US" sz="2800" b="0" kern="1200" dirty="0" smtClean="0">
                  <a:solidFill>
                    <a:schemeClr val="bg1"/>
                  </a:solidFill>
                  <a:latin typeface="+mj-lt"/>
                </a:rPr>
                <a:t> </a:t>
              </a:r>
              <a:r>
                <a:rPr lang="en-US" sz="2800" b="0" kern="1200" dirty="0" err="1" smtClean="0">
                  <a:solidFill>
                    <a:schemeClr val="bg1"/>
                  </a:solidFill>
                  <a:latin typeface="+mj-lt"/>
                </a:rPr>
                <a:t>sóng</a:t>
              </a:r>
              <a:r>
                <a:rPr lang="en-US" sz="2800" b="0" kern="1200" dirty="0" smtClean="0">
                  <a:solidFill>
                    <a:schemeClr val="bg1"/>
                  </a:solidFill>
                  <a:latin typeface="+mj-lt"/>
                </a:rPr>
                <a:t> </a:t>
              </a:r>
              <a:r>
                <a:rPr lang="en-US" sz="2800" b="0" kern="1200" dirty="0" err="1" smtClean="0">
                  <a:solidFill>
                    <a:schemeClr val="bg1"/>
                  </a:solidFill>
                  <a:latin typeface="+mj-lt"/>
                </a:rPr>
                <a:t>theo</a:t>
              </a:r>
              <a:r>
                <a:rPr lang="en-US" sz="2800" b="0" kern="1200" dirty="0" smtClean="0">
                  <a:solidFill>
                    <a:schemeClr val="bg1"/>
                  </a:solidFill>
                  <a:latin typeface="+mj-lt"/>
                </a:rPr>
                <a:t> </a:t>
              </a:r>
              <a:r>
                <a:rPr lang="en-US" sz="2800" b="0" kern="1200" dirty="0" err="1" smtClean="0">
                  <a:solidFill>
                    <a:schemeClr val="bg1"/>
                  </a:solidFill>
                  <a:latin typeface="+mj-lt"/>
                </a:rPr>
                <a:t>dõi</a:t>
              </a:r>
              <a:r>
                <a:rPr lang="en-US" sz="2800" b="0" kern="1200" dirty="0" smtClean="0">
                  <a:solidFill>
                    <a:schemeClr val="bg1"/>
                  </a:solidFill>
                  <a:latin typeface="+mj-lt"/>
                </a:rPr>
                <a:t> </a:t>
              </a:r>
              <a:r>
                <a:rPr lang="en-US" sz="2800" b="0" kern="1200" dirty="0" err="1" smtClean="0">
                  <a:solidFill>
                    <a:schemeClr val="bg1"/>
                  </a:solidFill>
                  <a:latin typeface="+mj-lt"/>
                </a:rPr>
                <a:t>động</a:t>
              </a:r>
              <a:r>
                <a:rPr lang="en-US" sz="2800" b="0" kern="1200" dirty="0" smtClean="0">
                  <a:solidFill>
                    <a:schemeClr val="bg1"/>
                  </a:solidFill>
                  <a:latin typeface="+mj-lt"/>
                </a:rPr>
                <a:t> </a:t>
              </a:r>
              <a:r>
                <a:rPr lang="en-US" sz="2800" b="0" kern="1200" dirty="0" err="1" smtClean="0">
                  <a:solidFill>
                    <a:schemeClr val="bg1"/>
                  </a:solidFill>
                  <a:latin typeface="+mj-lt"/>
                </a:rPr>
                <a:t>mạch</a:t>
              </a:r>
              <a:r>
                <a:rPr lang="en-US" sz="2800" b="0" kern="1200" dirty="0" smtClean="0">
                  <a:solidFill>
                    <a:schemeClr val="bg1"/>
                  </a:solidFill>
                  <a:latin typeface="+mj-lt"/>
                </a:rPr>
                <a:t> </a:t>
              </a:r>
              <a:r>
                <a:rPr lang="en-US" sz="2800" b="0" kern="1200" dirty="0" err="1" smtClean="0">
                  <a:solidFill>
                    <a:schemeClr val="bg1"/>
                  </a:solidFill>
                  <a:latin typeface="+mj-lt"/>
                </a:rPr>
                <a:t>xâm</a:t>
              </a:r>
              <a:r>
                <a:rPr lang="en-US" sz="2800" b="0" kern="1200" dirty="0" smtClean="0">
                  <a:solidFill>
                    <a:schemeClr val="bg1"/>
                  </a:solidFill>
                  <a:latin typeface="+mj-lt"/>
                </a:rPr>
                <a:t> </a:t>
              </a:r>
              <a:r>
                <a:rPr lang="en-US" sz="2800" b="0" kern="1200" dirty="0" err="1" smtClean="0">
                  <a:solidFill>
                    <a:schemeClr val="bg1"/>
                  </a:solidFill>
                  <a:latin typeface="+mj-lt"/>
                </a:rPr>
                <a:t>lấn</a:t>
              </a:r>
              <a:r>
                <a:rPr lang="en-US" sz="2800" b="0" kern="1200" dirty="0" smtClean="0">
                  <a:solidFill>
                    <a:schemeClr val="bg1"/>
                  </a:solidFill>
                  <a:latin typeface="+mj-lt"/>
                </a:rPr>
                <a:t>”</a:t>
              </a:r>
              <a:endParaRPr lang="en-US" sz="2800" kern="1200" dirty="0"/>
            </a:p>
          </p:txBody>
        </p:sp>
        <p:sp>
          <p:nvSpPr>
            <p:cNvPr id="19" name="Freeform 18"/>
            <p:cNvSpPr/>
            <p:nvPr/>
          </p:nvSpPr>
          <p:spPr>
            <a:xfrm>
              <a:off x="7086601" y="3124200"/>
              <a:ext cx="1980100" cy="2908554"/>
            </a:xfrm>
            <a:custGeom>
              <a:avLst/>
              <a:gdLst>
                <a:gd name="connsiteX0" fmla="*/ 0 w 1797880"/>
                <a:gd name="connsiteY0" fmla="*/ 0 h 3312414"/>
                <a:gd name="connsiteX1" fmla="*/ 1797880 w 1797880"/>
                <a:gd name="connsiteY1" fmla="*/ 0 h 3312414"/>
                <a:gd name="connsiteX2" fmla="*/ 1797880 w 1797880"/>
                <a:gd name="connsiteY2" fmla="*/ 3312414 h 3312414"/>
                <a:gd name="connsiteX3" fmla="*/ 0 w 1797880"/>
                <a:gd name="connsiteY3" fmla="*/ 3312414 h 3312414"/>
                <a:gd name="connsiteX4" fmla="*/ 0 w 1797880"/>
                <a:gd name="connsiteY4" fmla="*/ 0 h 331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880" h="3312414">
                  <a:moveTo>
                    <a:pt x="0" y="0"/>
                  </a:moveTo>
                  <a:lnTo>
                    <a:pt x="1797880" y="0"/>
                  </a:lnTo>
                  <a:lnTo>
                    <a:pt x="1797880" y="3312414"/>
                  </a:lnTo>
                  <a:lnTo>
                    <a:pt x="0" y="3312414"/>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t" anchorCtr="0">
              <a:noAutofit/>
            </a:bodyPr>
            <a:lstStyle/>
            <a:p>
              <a:pPr lvl="0" algn="ctr" defTabSz="1289050">
                <a:lnSpc>
                  <a:spcPct val="90000"/>
                </a:lnSpc>
                <a:spcBef>
                  <a:spcPct val="0"/>
                </a:spcBef>
                <a:spcAft>
                  <a:spcPct val="35000"/>
                </a:spcAft>
              </a:pPr>
              <a:r>
                <a:rPr lang="en-US" sz="2900" b="0" kern="1200" dirty="0" err="1" smtClean="0">
                  <a:solidFill>
                    <a:schemeClr val="bg1"/>
                  </a:solidFill>
                  <a:latin typeface="+mj-lt"/>
                </a:rPr>
                <a:t>Không</a:t>
              </a:r>
              <a:r>
                <a:rPr lang="en-US" sz="2900" b="0" kern="1200" dirty="0" smtClean="0">
                  <a:solidFill>
                    <a:schemeClr val="bg1"/>
                  </a:solidFill>
                  <a:latin typeface="+mj-lt"/>
                </a:rPr>
                <a:t> </a:t>
              </a:r>
              <a:r>
                <a:rPr lang="en-US" sz="2900" b="0" kern="1200" dirty="0" err="1" smtClean="0">
                  <a:solidFill>
                    <a:schemeClr val="bg1"/>
                  </a:solidFill>
                  <a:latin typeface="+mj-lt"/>
                </a:rPr>
                <a:t>có</a:t>
              </a:r>
              <a:r>
                <a:rPr lang="en-US" sz="2900" b="0" kern="1200" dirty="0" smtClean="0">
                  <a:solidFill>
                    <a:schemeClr val="bg1"/>
                  </a:solidFill>
                  <a:latin typeface="+mj-lt"/>
                </a:rPr>
                <a:t> </a:t>
              </a:r>
              <a:r>
                <a:rPr lang="en-US" sz="2900" b="0" kern="1200" dirty="0" err="1" smtClean="0">
                  <a:solidFill>
                    <a:schemeClr val="bg1"/>
                  </a:solidFill>
                  <a:latin typeface="+mj-lt"/>
                </a:rPr>
                <a:t>sự</a:t>
              </a:r>
              <a:r>
                <a:rPr lang="en-US" sz="2900" b="0" kern="1200" dirty="0" smtClean="0">
                  <a:solidFill>
                    <a:schemeClr val="bg1"/>
                  </a:solidFill>
                  <a:latin typeface="+mj-lt"/>
                </a:rPr>
                <a:t> co </a:t>
              </a:r>
              <a:r>
                <a:rPr lang="en-US" sz="2900" b="0" kern="1200" dirty="0" err="1" smtClean="0">
                  <a:solidFill>
                    <a:schemeClr val="bg1"/>
                  </a:solidFill>
                  <a:latin typeface="+mj-lt"/>
                </a:rPr>
                <a:t>bóp</a:t>
              </a:r>
              <a:r>
                <a:rPr lang="en-US" sz="2900" b="0" kern="1200" dirty="0" smtClean="0">
                  <a:solidFill>
                    <a:schemeClr val="bg1"/>
                  </a:solidFill>
                  <a:latin typeface="+mj-lt"/>
                </a:rPr>
                <a:t> </a:t>
              </a:r>
              <a:r>
                <a:rPr lang="en-US" sz="2900" b="0" kern="1200" dirty="0" err="1" smtClean="0">
                  <a:solidFill>
                    <a:schemeClr val="bg1"/>
                  </a:solidFill>
                  <a:latin typeface="+mj-lt"/>
                </a:rPr>
                <a:t>tim</a:t>
              </a:r>
              <a:r>
                <a:rPr lang="en-US" sz="2900" b="0" kern="1200" dirty="0" smtClean="0">
                  <a:solidFill>
                    <a:schemeClr val="bg1"/>
                  </a:solidFill>
                  <a:latin typeface="+mj-lt"/>
                </a:rPr>
                <a:t> </a:t>
              </a:r>
              <a:r>
                <a:rPr lang="en-US" sz="2900" b="0" kern="1200" dirty="0" err="1" smtClean="0">
                  <a:solidFill>
                    <a:schemeClr val="bg1"/>
                  </a:solidFill>
                  <a:latin typeface="+mj-lt"/>
                </a:rPr>
                <a:t>trên</a:t>
              </a:r>
              <a:r>
                <a:rPr lang="en-US" sz="2900" b="0" kern="1200" dirty="0" smtClean="0">
                  <a:solidFill>
                    <a:schemeClr val="bg1"/>
                  </a:solidFill>
                  <a:latin typeface="+mj-lt"/>
                </a:rPr>
                <a:t> </a:t>
              </a:r>
              <a:r>
                <a:rPr lang="en-US" sz="2900" b="0" kern="1200" dirty="0" err="1" smtClean="0">
                  <a:solidFill>
                    <a:schemeClr val="bg1"/>
                  </a:solidFill>
                  <a:latin typeface="+mj-lt"/>
                </a:rPr>
                <a:t>siêu</a:t>
              </a:r>
              <a:r>
                <a:rPr lang="en-US" sz="2900" b="0" kern="1200" dirty="0" smtClean="0">
                  <a:solidFill>
                    <a:schemeClr val="bg1"/>
                  </a:solidFill>
                  <a:latin typeface="+mj-lt"/>
                </a:rPr>
                <a:t> </a:t>
              </a:r>
              <a:r>
                <a:rPr lang="en-US" sz="2900" b="0" kern="1200" dirty="0" err="1" smtClean="0">
                  <a:solidFill>
                    <a:schemeClr val="bg1"/>
                  </a:solidFill>
                  <a:latin typeface="+mj-lt"/>
                </a:rPr>
                <a:t>âm</a:t>
              </a:r>
              <a:r>
                <a:rPr lang="en-US" sz="2900" b="0" kern="1200" dirty="0" smtClean="0">
                  <a:solidFill>
                    <a:schemeClr val="bg1"/>
                  </a:solidFill>
                  <a:latin typeface="+mj-lt"/>
                </a:rPr>
                <a:t> </a:t>
              </a:r>
              <a:r>
                <a:rPr lang="en-US" sz="2900" b="0" kern="1200" dirty="0" err="1" smtClean="0">
                  <a:solidFill>
                    <a:schemeClr val="bg1"/>
                  </a:solidFill>
                  <a:latin typeface="+mj-lt"/>
                </a:rPr>
                <a:t>tim</a:t>
              </a:r>
              <a:endParaRPr lang="en-US" sz="2900" kern="1200" dirty="0"/>
            </a:p>
          </p:txBody>
        </p:sp>
        <p:sp>
          <p:nvSpPr>
            <p:cNvPr id="20" name="Rectangle 19"/>
            <p:cNvSpPr/>
            <p:nvPr/>
          </p:nvSpPr>
          <p:spPr>
            <a:xfrm>
              <a:off x="76200" y="6032754"/>
              <a:ext cx="8991600" cy="368046"/>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grpSp>
      <p:sp>
        <p:nvSpPr>
          <p:cNvPr id="4" name="Rectangle 3"/>
          <p:cNvSpPr/>
          <p:nvPr/>
        </p:nvSpPr>
        <p:spPr>
          <a:xfrm>
            <a:off x="304800" y="1361549"/>
            <a:ext cx="8534400" cy="1588127"/>
          </a:xfrm>
          <a:prstGeom prst="rect">
            <a:avLst/>
          </a:prstGeom>
        </p:spPr>
        <p:txBody>
          <a:bodyPr wrap="square">
            <a:spAutoFit/>
          </a:bodyPr>
          <a:lstStyle/>
          <a:p>
            <a:pPr lvl="0" algn="just" defTabSz="1111250">
              <a:lnSpc>
                <a:spcPct val="90000"/>
              </a:lnSpc>
              <a:spcBef>
                <a:spcPct val="0"/>
              </a:spcBef>
              <a:spcAft>
                <a:spcPct val="35000"/>
              </a:spcAft>
            </a:pPr>
            <a:r>
              <a:rPr lang="en-US" sz="2700" dirty="0" err="1">
                <a:solidFill>
                  <a:schemeClr val="bg1"/>
                </a:solidFill>
                <a:latin typeface="+mj-lt"/>
              </a:rPr>
              <a:t>Chết</a:t>
            </a:r>
            <a:r>
              <a:rPr lang="en-US" sz="2700" dirty="0">
                <a:solidFill>
                  <a:schemeClr val="bg1"/>
                </a:solidFill>
                <a:latin typeface="+mj-lt"/>
              </a:rPr>
              <a:t> </a:t>
            </a:r>
            <a:r>
              <a:rPr lang="en-US" sz="2700" dirty="0" err="1">
                <a:solidFill>
                  <a:schemeClr val="bg1"/>
                </a:solidFill>
                <a:latin typeface="+mj-lt"/>
              </a:rPr>
              <a:t>được</a:t>
            </a:r>
            <a:r>
              <a:rPr lang="en-US" sz="2700" dirty="0">
                <a:solidFill>
                  <a:schemeClr val="bg1"/>
                </a:solidFill>
                <a:latin typeface="+mj-lt"/>
              </a:rPr>
              <a:t> </a:t>
            </a:r>
            <a:r>
              <a:rPr lang="en-US" sz="2700" dirty="0" err="1">
                <a:solidFill>
                  <a:schemeClr val="bg1"/>
                </a:solidFill>
                <a:latin typeface="+mj-lt"/>
              </a:rPr>
              <a:t>định</a:t>
            </a:r>
            <a:r>
              <a:rPr lang="en-US" sz="2700" dirty="0">
                <a:solidFill>
                  <a:schemeClr val="bg1"/>
                </a:solidFill>
                <a:latin typeface="+mj-lt"/>
              </a:rPr>
              <a:t> </a:t>
            </a:r>
            <a:r>
              <a:rPr lang="en-US" sz="2700" dirty="0" err="1">
                <a:solidFill>
                  <a:schemeClr val="bg1"/>
                </a:solidFill>
                <a:latin typeface="+mj-lt"/>
              </a:rPr>
              <a:t>nghĩa</a:t>
            </a:r>
            <a:r>
              <a:rPr lang="en-US" sz="2700" dirty="0">
                <a:solidFill>
                  <a:schemeClr val="bg1"/>
                </a:solidFill>
                <a:latin typeface="+mj-lt"/>
              </a:rPr>
              <a:t> </a:t>
            </a:r>
            <a:r>
              <a:rPr lang="en-US" sz="2700" dirty="0" err="1">
                <a:solidFill>
                  <a:schemeClr val="bg1"/>
                </a:solidFill>
                <a:latin typeface="+mj-lt"/>
              </a:rPr>
              <a:t>là</a:t>
            </a:r>
            <a:r>
              <a:rPr lang="en-US" sz="2700" dirty="0">
                <a:solidFill>
                  <a:schemeClr val="bg1"/>
                </a:solidFill>
                <a:latin typeface="+mj-lt"/>
              </a:rPr>
              <a:t> </a:t>
            </a:r>
            <a:r>
              <a:rPr lang="en-US" sz="2700" dirty="0" err="1">
                <a:solidFill>
                  <a:schemeClr val="bg1"/>
                </a:solidFill>
                <a:latin typeface="+mj-lt"/>
              </a:rPr>
              <a:t>sự</a:t>
            </a:r>
            <a:r>
              <a:rPr lang="en-US" sz="2700" dirty="0">
                <a:solidFill>
                  <a:schemeClr val="bg1"/>
                </a:solidFill>
                <a:latin typeface="+mj-lt"/>
              </a:rPr>
              <a:t> </a:t>
            </a:r>
            <a:r>
              <a:rPr lang="en-US" sz="2700" dirty="0" err="1">
                <a:solidFill>
                  <a:schemeClr val="bg1"/>
                </a:solidFill>
                <a:latin typeface="+mj-lt"/>
              </a:rPr>
              <a:t>mất</a:t>
            </a:r>
            <a:r>
              <a:rPr lang="en-US" sz="2700" dirty="0">
                <a:solidFill>
                  <a:schemeClr val="bg1"/>
                </a:solidFill>
                <a:latin typeface="+mj-lt"/>
              </a:rPr>
              <a:t> </a:t>
            </a:r>
            <a:r>
              <a:rPr lang="en-US" sz="2700" dirty="0" err="1">
                <a:solidFill>
                  <a:schemeClr val="bg1"/>
                </a:solidFill>
                <a:latin typeface="+mj-lt"/>
              </a:rPr>
              <a:t>không</a:t>
            </a:r>
            <a:r>
              <a:rPr lang="en-US" sz="2700" dirty="0">
                <a:solidFill>
                  <a:schemeClr val="bg1"/>
                </a:solidFill>
                <a:latin typeface="+mj-lt"/>
              </a:rPr>
              <a:t> </a:t>
            </a:r>
            <a:r>
              <a:rPr lang="en-US" sz="2700" dirty="0" err="1">
                <a:solidFill>
                  <a:schemeClr val="bg1"/>
                </a:solidFill>
                <a:latin typeface="+mj-lt"/>
              </a:rPr>
              <a:t>hồi</a:t>
            </a:r>
            <a:r>
              <a:rPr lang="en-US" sz="2700" dirty="0">
                <a:solidFill>
                  <a:schemeClr val="bg1"/>
                </a:solidFill>
                <a:latin typeface="+mj-lt"/>
              </a:rPr>
              <a:t> </a:t>
            </a:r>
            <a:r>
              <a:rPr lang="en-US" sz="2700" dirty="0" err="1">
                <a:solidFill>
                  <a:schemeClr val="bg1"/>
                </a:solidFill>
                <a:latin typeface="+mj-lt"/>
              </a:rPr>
              <a:t>phục</a:t>
            </a:r>
            <a:r>
              <a:rPr lang="en-US" sz="2700" dirty="0">
                <a:solidFill>
                  <a:schemeClr val="bg1"/>
                </a:solidFill>
                <a:latin typeface="+mj-lt"/>
              </a:rPr>
              <a:t> </a:t>
            </a:r>
            <a:r>
              <a:rPr lang="en-US" sz="2700" dirty="0" err="1">
                <a:solidFill>
                  <a:schemeClr val="bg1"/>
                </a:solidFill>
                <a:latin typeface="+mj-lt"/>
              </a:rPr>
              <a:t>chức</a:t>
            </a:r>
            <a:r>
              <a:rPr lang="en-US" sz="2700" dirty="0">
                <a:solidFill>
                  <a:schemeClr val="bg1"/>
                </a:solidFill>
                <a:latin typeface="+mj-lt"/>
              </a:rPr>
              <a:t> </a:t>
            </a:r>
            <a:r>
              <a:rPr lang="en-US" sz="2700" dirty="0" err="1">
                <a:solidFill>
                  <a:schemeClr val="bg1"/>
                </a:solidFill>
                <a:latin typeface="+mj-lt"/>
              </a:rPr>
              <a:t>năng</a:t>
            </a:r>
            <a:r>
              <a:rPr lang="en-US" sz="2700" dirty="0">
                <a:solidFill>
                  <a:schemeClr val="bg1"/>
                </a:solidFill>
                <a:latin typeface="+mj-lt"/>
              </a:rPr>
              <a:t> </a:t>
            </a:r>
            <a:r>
              <a:rPr lang="en-US" sz="2700" dirty="0" err="1">
                <a:solidFill>
                  <a:schemeClr val="bg1"/>
                </a:solidFill>
                <a:latin typeface="+mj-lt"/>
              </a:rPr>
              <a:t>tuần</a:t>
            </a:r>
            <a:r>
              <a:rPr lang="en-US" sz="2700" dirty="0">
                <a:solidFill>
                  <a:schemeClr val="bg1"/>
                </a:solidFill>
                <a:latin typeface="+mj-lt"/>
              </a:rPr>
              <a:t> </a:t>
            </a:r>
            <a:r>
              <a:rPr lang="en-US" sz="2700" dirty="0" err="1">
                <a:solidFill>
                  <a:schemeClr val="bg1"/>
                </a:solidFill>
                <a:latin typeface="+mj-lt"/>
              </a:rPr>
              <a:t>hoàn</a:t>
            </a:r>
            <a:r>
              <a:rPr lang="en-US" sz="2700" dirty="0">
                <a:solidFill>
                  <a:schemeClr val="bg1"/>
                </a:solidFill>
                <a:latin typeface="+mj-lt"/>
              </a:rPr>
              <a:t>, </a:t>
            </a:r>
            <a:r>
              <a:rPr lang="en-US" sz="2700" dirty="0" err="1">
                <a:solidFill>
                  <a:schemeClr val="bg1"/>
                </a:solidFill>
                <a:latin typeface="+mj-lt"/>
              </a:rPr>
              <a:t>xác</a:t>
            </a:r>
            <a:r>
              <a:rPr lang="en-US" sz="2700" dirty="0">
                <a:solidFill>
                  <a:schemeClr val="bg1"/>
                </a:solidFill>
                <a:latin typeface="+mj-lt"/>
              </a:rPr>
              <a:t> </a:t>
            </a:r>
            <a:r>
              <a:rPr lang="en-US" sz="2700" dirty="0" err="1">
                <a:solidFill>
                  <a:schemeClr val="bg1"/>
                </a:solidFill>
                <a:latin typeface="+mj-lt"/>
              </a:rPr>
              <a:t>định</a:t>
            </a:r>
            <a:r>
              <a:rPr lang="en-US" sz="2700" dirty="0">
                <a:solidFill>
                  <a:schemeClr val="bg1"/>
                </a:solidFill>
                <a:latin typeface="+mj-lt"/>
              </a:rPr>
              <a:t> </a:t>
            </a:r>
            <a:r>
              <a:rPr lang="en-US" sz="2700" dirty="0" err="1">
                <a:solidFill>
                  <a:schemeClr val="bg1"/>
                </a:solidFill>
                <a:latin typeface="+mj-lt"/>
              </a:rPr>
              <a:t>bởi</a:t>
            </a:r>
            <a:r>
              <a:rPr lang="en-US" sz="2700" dirty="0">
                <a:solidFill>
                  <a:schemeClr val="bg1"/>
                </a:solidFill>
                <a:latin typeface="+mj-lt"/>
              </a:rPr>
              <a:t> BS y </a:t>
            </a:r>
            <a:r>
              <a:rPr lang="en-US" sz="2700" dirty="0" err="1">
                <a:solidFill>
                  <a:schemeClr val="bg1"/>
                </a:solidFill>
                <a:latin typeface="+mj-lt"/>
              </a:rPr>
              <a:t>khoa</a:t>
            </a:r>
            <a:r>
              <a:rPr lang="en-US" sz="2700" dirty="0">
                <a:solidFill>
                  <a:schemeClr val="bg1"/>
                </a:solidFill>
                <a:latin typeface="+mj-lt"/>
              </a:rPr>
              <a:t> </a:t>
            </a:r>
            <a:r>
              <a:rPr lang="en-US" sz="2700" dirty="0" err="1">
                <a:solidFill>
                  <a:schemeClr val="bg1"/>
                </a:solidFill>
                <a:latin typeface="+mj-lt"/>
              </a:rPr>
              <a:t>trong</a:t>
            </a:r>
            <a:r>
              <a:rPr lang="en-US" sz="2700" dirty="0">
                <a:solidFill>
                  <a:schemeClr val="bg1"/>
                </a:solidFill>
                <a:latin typeface="+mj-lt"/>
              </a:rPr>
              <a:t> </a:t>
            </a:r>
            <a:r>
              <a:rPr lang="en-US" sz="2700" dirty="0" err="1">
                <a:solidFill>
                  <a:schemeClr val="bg1"/>
                </a:solidFill>
                <a:latin typeface="+mj-lt"/>
              </a:rPr>
              <a:t>thời</a:t>
            </a:r>
            <a:r>
              <a:rPr lang="en-US" sz="2700" dirty="0">
                <a:solidFill>
                  <a:schemeClr val="bg1"/>
                </a:solidFill>
                <a:latin typeface="+mj-lt"/>
              </a:rPr>
              <a:t> </a:t>
            </a:r>
            <a:r>
              <a:rPr lang="en-US" sz="2700" dirty="0" err="1">
                <a:solidFill>
                  <a:schemeClr val="bg1"/>
                </a:solidFill>
                <a:latin typeface="+mj-lt"/>
              </a:rPr>
              <a:t>gian</a:t>
            </a:r>
            <a:r>
              <a:rPr lang="en-US" sz="2700" dirty="0">
                <a:solidFill>
                  <a:schemeClr val="bg1"/>
                </a:solidFill>
                <a:latin typeface="+mj-lt"/>
              </a:rPr>
              <a:t> </a:t>
            </a:r>
            <a:r>
              <a:rPr lang="en-US" sz="2700" dirty="0" err="1">
                <a:solidFill>
                  <a:schemeClr val="bg1"/>
                </a:solidFill>
                <a:latin typeface="+mj-lt"/>
              </a:rPr>
              <a:t>quan</a:t>
            </a:r>
            <a:r>
              <a:rPr lang="en-US" sz="2700" dirty="0">
                <a:solidFill>
                  <a:schemeClr val="bg1"/>
                </a:solidFill>
                <a:latin typeface="+mj-lt"/>
              </a:rPr>
              <a:t> </a:t>
            </a:r>
            <a:r>
              <a:rPr lang="en-US" sz="2700" dirty="0" err="1">
                <a:solidFill>
                  <a:schemeClr val="bg1"/>
                </a:solidFill>
                <a:latin typeface="+mj-lt"/>
              </a:rPr>
              <a:t>sát</a:t>
            </a:r>
            <a:r>
              <a:rPr lang="en-US" sz="2700" dirty="0">
                <a:solidFill>
                  <a:schemeClr val="bg1"/>
                </a:solidFill>
                <a:latin typeface="+mj-lt"/>
              </a:rPr>
              <a:t> </a:t>
            </a:r>
            <a:r>
              <a:rPr lang="en-US" sz="2700" dirty="0" err="1">
                <a:solidFill>
                  <a:schemeClr val="bg1"/>
                </a:solidFill>
                <a:latin typeface="+mj-lt"/>
              </a:rPr>
              <a:t>tối</a:t>
            </a:r>
            <a:r>
              <a:rPr lang="en-US" sz="2700" dirty="0">
                <a:solidFill>
                  <a:schemeClr val="bg1"/>
                </a:solidFill>
                <a:latin typeface="+mj-lt"/>
              </a:rPr>
              <a:t> </a:t>
            </a:r>
            <a:r>
              <a:rPr lang="en-US" sz="2700" dirty="0" err="1">
                <a:solidFill>
                  <a:schemeClr val="bg1"/>
                </a:solidFill>
                <a:latin typeface="+mj-lt"/>
              </a:rPr>
              <a:t>thiểu</a:t>
            </a:r>
            <a:r>
              <a:rPr lang="en-US" sz="2700" dirty="0">
                <a:solidFill>
                  <a:schemeClr val="bg1"/>
                </a:solidFill>
                <a:latin typeface="+mj-lt"/>
              </a:rPr>
              <a:t> 5 </a:t>
            </a:r>
            <a:r>
              <a:rPr lang="en-US" sz="2700" dirty="0" err="1">
                <a:solidFill>
                  <a:schemeClr val="bg1"/>
                </a:solidFill>
                <a:latin typeface="+mj-lt"/>
              </a:rPr>
              <a:t>phút</a:t>
            </a:r>
            <a:r>
              <a:rPr lang="en-US" sz="2700" dirty="0">
                <a:solidFill>
                  <a:schemeClr val="bg1"/>
                </a:solidFill>
                <a:latin typeface="+mj-lt"/>
              </a:rPr>
              <a:t> </a:t>
            </a:r>
            <a:r>
              <a:rPr lang="en-US" sz="2700" dirty="0" err="1">
                <a:solidFill>
                  <a:schemeClr val="bg1"/>
                </a:solidFill>
                <a:latin typeface="+mj-lt"/>
              </a:rPr>
              <a:t>để</a:t>
            </a:r>
            <a:r>
              <a:rPr lang="en-US" sz="2700" dirty="0">
                <a:solidFill>
                  <a:schemeClr val="bg1"/>
                </a:solidFill>
                <a:latin typeface="+mj-lt"/>
              </a:rPr>
              <a:t> </a:t>
            </a:r>
            <a:r>
              <a:rPr lang="en-US" sz="2700" dirty="0" err="1">
                <a:solidFill>
                  <a:schemeClr val="bg1"/>
                </a:solidFill>
                <a:latin typeface="+mj-lt"/>
              </a:rPr>
              <a:t>khẳng</a:t>
            </a:r>
            <a:r>
              <a:rPr lang="en-US" sz="2700" dirty="0">
                <a:solidFill>
                  <a:schemeClr val="bg1"/>
                </a:solidFill>
                <a:latin typeface="+mj-lt"/>
              </a:rPr>
              <a:t> </a:t>
            </a:r>
            <a:r>
              <a:rPr lang="en-US" sz="2700" dirty="0" err="1">
                <a:solidFill>
                  <a:schemeClr val="bg1"/>
                </a:solidFill>
                <a:latin typeface="+mj-lt"/>
              </a:rPr>
              <a:t>định</a:t>
            </a:r>
            <a:r>
              <a:rPr lang="en-US" sz="2700" dirty="0">
                <a:solidFill>
                  <a:schemeClr val="bg1"/>
                </a:solidFill>
                <a:latin typeface="+mj-lt"/>
              </a:rPr>
              <a:t> </a:t>
            </a:r>
            <a:r>
              <a:rPr lang="en-US" sz="2700" dirty="0" err="1">
                <a:solidFill>
                  <a:schemeClr val="bg1"/>
                </a:solidFill>
                <a:latin typeface="+mj-lt"/>
              </a:rPr>
              <a:t>ngưng</a:t>
            </a:r>
            <a:r>
              <a:rPr lang="en-US" sz="2700" dirty="0">
                <a:solidFill>
                  <a:schemeClr val="bg1"/>
                </a:solidFill>
                <a:latin typeface="+mj-lt"/>
              </a:rPr>
              <a:t> </a:t>
            </a:r>
            <a:r>
              <a:rPr lang="en-US" sz="2700" dirty="0" smtClean="0">
                <a:solidFill>
                  <a:schemeClr val="bg1"/>
                </a:solidFill>
                <a:latin typeface="+mj-lt"/>
              </a:rPr>
              <a:t>HHTH </a:t>
            </a:r>
            <a:r>
              <a:rPr lang="en-US" sz="2700" dirty="0" err="1">
                <a:solidFill>
                  <a:schemeClr val="bg1"/>
                </a:solidFill>
                <a:latin typeface="+mj-lt"/>
              </a:rPr>
              <a:t>là</a:t>
            </a:r>
            <a:r>
              <a:rPr lang="en-US" sz="2700" dirty="0">
                <a:solidFill>
                  <a:schemeClr val="bg1"/>
                </a:solidFill>
                <a:latin typeface="+mj-lt"/>
              </a:rPr>
              <a:t> </a:t>
            </a:r>
            <a:r>
              <a:rPr lang="en-US" sz="2700" dirty="0" err="1">
                <a:solidFill>
                  <a:schemeClr val="bg1"/>
                </a:solidFill>
                <a:latin typeface="+mj-lt"/>
              </a:rPr>
              <a:t>không</a:t>
            </a:r>
            <a:r>
              <a:rPr lang="en-US" sz="2700" dirty="0">
                <a:solidFill>
                  <a:schemeClr val="bg1"/>
                </a:solidFill>
                <a:latin typeface="+mj-lt"/>
              </a:rPr>
              <a:t> </a:t>
            </a:r>
            <a:r>
              <a:rPr lang="en-US" sz="2700" dirty="0" err="1">
                <a:solidFill>
                  <a:schemeClr val="bg1"/>
                </a:solidFill>
                <a:latin typeface="+mj-lt"/>
              </a:rPr>
              <a:t>hồi</a:t>
            </a:r>
            <a:r>
              <a:rPr lang="en-US" sz="2700" dirty="0">
                <a:solidFill>
                  <a:schemeClr val="bg1"/>
                </a:solidFill>
                <a:latin typeface="+mj-lt"/>
              </a:rPr>
              <a:t> </a:t>
            </a:r>
            <a:r>
              <a:rPr lang="en-US" sz="2700" dirty="0" err="1">
                <a:solidFill>
                  <a:schemeClr val="bg1"/>
                </a:solidFill>
                <a:latin typeface="+mj-lt"/>
              </a:rPr>
              <a:t>phục</a:t>
            </a:r>
            <a:r>
              <a:rPr lang="en-US" sz="2700" dirty="0">
                <a:solidFill>
                  <a:schemeClr val="bg1"/>
                </a:solidFill>
                <a:latin typeface="+mj-lt"/>
              </a:rPr>
              <a:t>, </a:t>
            </a:r>
            <a:r>
              <a:rPr lang="en-US" sz="2700" dirty="0" err="1">
                <a:solidFill>
                  <a:schemeClr val="bg1"/>
                </a:solidFill>
                <a:latin typeface="+mj-lt"/>
              </a:rPr>
              <a:t>kết</a:t>
            </a:r>
            <a:r>
              <a:rPr lang="en-US" sz="2700" dirty="0">
                <a:solidFill>
                  <a:schemeClr val="bg1"/>
                </a:solidFill>
                <a:latin typeface="+mj-lt"/>
              </a:rPr>
              <a:t> </a:t>
            </a:r>
            <a:r>
              <a:rPr lang="en-US" sz="2700" dirty="0" err="1">
                <a:solidFill>
                  <a:schemeClr val="bg1"/>
                </a:solidFill>
                <a:latin typeface="+mj-lt"/>
              </a:rPr>
              <a:t>hợp</a:t>
            </a:r>
            <a:r>
              <a:rPr lang="en-US" sz="2700" dirty="0">
                <a:solidFill>
                  <a:schemeClr val="bg1"/>
                </a:solidFill>
                <a:latin typeface="+mj-lt"/>
              </a:rPr>
              <a:t> </a:t>
            </a:r>
            <a:r>
              <a:rPr lang="en-US" sz="2700" dirty="0" smtClean="0">
                <a:solidFill>
                  <a:schemeClr val="bg1"/>
                </a:solidFill>
                <a:latin typeface="+mj-lt"/>
              </a:rPr>
              <a:t> </a:t>
            </a:r>
            <a:r>
              <a:rPr lang="en-US" sz="2700" dirty="0" err="1">
                <a:solidFill>
                  <a:schemeClr val="bg1"/>
                </a:solidFill>
                <a:latin typeface="+mj-lt"/>
              </a:rPr>
              <a:t>các</a:t>
            </a:r>
            <a:r>
              <a:rPr lang="en-US" sz="2700" dirty="0">
                <a:solidFill>
                  <a:schemeClr val="bg1"/>
                </a:solidFill>
                <a:latin typeface="+mj-lt"/>
              </a:rPr>
              <a:t> </a:t>
            </a:r>
            <a:r>
              <a:rPr lang="en-US" sz="2700" dirty="0" err="1">
                <a:solidFill>
                  <a:schemeClr val="bg1"/>
                </a:solidFill>
                <a:latin typeface="+mj-lt"/>
              </a:rPr>
              <a:t>yếu</a:t>
            </a:r>
            <a:r>
              <a:rPr lang="en-US" sz="2700" dirty="0">
                <a:solidFill>
                  <a:schemeClr val="bg1"/>
                </a:solidFill>
                <a:latin typeface="+mj-lt"/>
              </a:rPr>
              <a:t> </a:t>
            </a:r>
            <a:r>
              <a:rPr lang="en-US" sz="2700" dirty="0" err="1">
                <a:solidFill>
                  <a:schemeClr val="bg1"/>
                </a:solidFill>
                <a:latin typeface="+mj-lt"/>
              </a:rPr>
              <a:t>tố</a:t>
            </a:r>
            <a:r>
              <a:rPr lang="en-US" sz="2700" dirty="0">
                <a:solidFill>
                  <a:schemeClr val="bg1"/>
                </a:solidFill>
                <a:latin typeface="+mj-lt"/>
              </a:rPr>
              <a:t>:</a:t>
            </a:r>
            <a:endParaRPr lang="en-US" sz="2700" dirty="0">
              <a:latin typeface="+mj-lt"/>
            </a:endParaRPr>
          </a:p>
        </p:txBody>
      </p:sp>
    </p:spTree>
    <p:extLst>
      <p:ext uri="{BB962C8B-B14F-4D97-AF65-F5344CB8AC3E}">
        <p14:creationId xmlns:p14="http://schemas.microsoft.com/office/powerpoint/2010/main" xmlns="" val="16738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 </a:t>
            </a:r>
            <a:r>
              <a:rPr lang="en-US" dirty="0" smtClean="0"/>
              <a:t>LS: BN </a:t>
            </a:r>
            <a:r>
              <a:rPr lang="en-US" kern="1200" dirty="0" smtClean="0"/>
              <a:t>HIẾN TẠNG CHẾT TIM</a:t>
            </a:r>
            <a:endParaRPr lang="en-US" dirty="0"/>
          </a:p>
        </p:txBody>
      </p:sp>
      <p:sp>
        <p:nvSpPr>
          <p:cNvPr id="5" name="Freeform 4"/>
          <p:cNvSpPr/>
          <p:nvPr/>
        </p:nvSpPr>
        <p:spPr>
          <a:xfrm>
            <a:off x="76200" y="1143000"/>
            <a:ext cx="8991600" cy="5257800"/>
          </a:xfrm>
          <a:custGeom>
            <a:avLst/>
            <a:gdLst>
              <a:gd name="connsiteX0" fmla="*/ 0 w 8839200"/>
              <a:gd name="connsiteY0" fmla="*/ 0 h 5105380"/>
              <a:gd name="connsiteX1" fmla="*/ 8839200 w 8839200"/>
              <a:gd name="connsiteY1" fmla="*/ 0 h 5105380"/>
              <a:gd name="connsiteX2" fmla="*/ 8839200 w 8839200"/>
              <a:gd name="connsiteY2" fmla="*/ 5105380 h 5105380"/>
              <a:gd name="connsiteX3" fmla="*/ 0 w 8839200"/>
              <a:gd name="connsiteY3" fmla="*/ 5105380 h 5105380"/>
              <a:gd name="connsiteX4" fmla="*/ 0 w 8839200"/>
              <a:gd name="connsiteY4" fmla="*/ 0 h 510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0" h="5105380">
                <a:moveTo>
                  <a:pt x="0" y="0"/>
                </a:moveTo>
                <a:lnTo>
                  <a:pt x="8839200" y="0"/>
                </a:lnTo>
                <a:lnTo>
                  <a:pt x="8839200" y="5105380"/>
                </a:lnTo>
                <a:lnTo>
                  <a:pt x="0" y="5105380"/>
                </a:lnTo>
                <a:lnTo>
                  <a:pt x="0" y="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1" defTabSz="1111250">
              <a:lnSpc>
                <a:spcPct val="150000"/>
              </a:lnSpc>
              <a:spcBef>
                <a:spcPct val="0"/>
              </a:spcBef>
              <a:spcAft>
                <a:spcPct val="35000"/>
              </a:spcAft>
            </a:pPr>
            <a:endParaRPr lang="en-US" sz="2500" kern="1200" dirty="0"/>
          </a:p>
        </p:txBody>
      </p:sp>
      <p:sp>
        <p:nvSpPr>
          <p:cNvPr id="3" name="TextBox 2"/>
          <p:cNvSpPr txBox="1"/>
          <p:nvPr/>
        </p:nvSpPr>
        <p:spPr>
          <a:xfrm>
            <a:off x="228600" y="1143000"/>
            <a:ext cx="8610600" cy="591637"/>
          </a:xfrm>
          <a:prstGeom prst="rect">
            <a:avLst/>
          </a:prstGeom>
          <a:noFill/>
        </p:spPr>
        <p:txBody>
          <a:bodyPr wrap="square" rtlCol="0">
            <a:spAutoFit/>
          </a:bodyPr>
          <a:lstStyle/>
          <a:p>
            <a:pPr defTabSz="1111250">
              <a:lnSpc>
                <a:spcPct val="150000"/>
              </a:lnSpc>
              <a:spcBef>
                <a:spcPct val="0"/>
              </a:spcBef>
              <a:spcAft>
                <a:spcPct val="35000"/>
              </a:spcAft>
            </a:pPr>
            <a:r>
              <a:rPr lang="en-US" sz="2500" dirty="0" smtClean="0">
                <a:solidFill>
                  <a:schemeClr val="bg1"/>
                </a:solidFill>
              </a:rPr>
              <a:t> </a:t>
            </a:r>
            <a:endParaRPr lang="en-US" sz="2500" dirty="0">
              <a:solidFill>
                <a:schemeClr val="bg1"/>
              </a:solidFill>
            </a:endParaRPr>
          </a:p>
        </p:txBody>
      </p:sp>
      <p:grpSp>
        <p:nvGrpSpPr>
          <p:cNvPr id="6" name="Group 5"/>
          <p:cNvGrpSpPr/>
          <p:nvPr/>
        </p:nvGrpSpPr>
        <p:grpSpPr>
          <a:xfrm>
            <a:off x="76200" y="1180538"/>
            <a:ext cx="8991600" cy="5220262"/>
            <a:chOff x="76200" y="1180538"/>
            <a:chExt cx="8991600" cy="5220262"/>
          </a:xfrm>
        </p:grpSpPr>
        <p:sp>
          <p:nvSpPr>
            <p:cNvPr id="7" name="Freeform 6"/>
            <p:cNvSpPr/>
            <p:nvPr/>
          </p:nvSpPr>
          <p:spPr>
            <a:xfrm>
              <a:off x="76200" y="1180538"/>
              <a:ext cx="8991600" cy="3086662"/>
            </a:xfrm>
            <a:custGeom>
              <a:avLst/>
              <a:gdLst>
                <a:gd name="connsiteX0" fmla="*/ 0 w 6802496"/>
                <a:gd name="connsiteY0" fmla="*/ 0 h 2888288"/>
                <a:gd name="connsiteX1" fmla="*/ 6802496 w 6802496"/>
                <a:gd name="connsiteY1" fmla="*/ 0 h 2888288"/>
                <a:gd name="connsiteX2" fmla="*/ 6802496 w 6802496"/>
                <a:gd name="connsiteY2" fmla="*/ 2888288 h 2888288"/>
                <a:gd name="connsiteX3" fmla="*/ 0 w 6802496"/>
                <a:gd name="connsiteY3" fmla="*/ 2888288 h 2888288"/>
                <a:gd name="connsiteX4" fmla="*/ 0 w 6802496"/>
                <a:gd name="connsiteY4" fmla="*/ 0 h 288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496" h="2888288">
                  <a:moveTo>
                    <a:pt x="0" y="0"/>
                  </a:moveTo>
                  <a:lnTo>
                    <a:pt x="6802496" y="0"/>
                  </a:lnTo>
                  <a:lnTo>
                    <a:pt x="6802496" y="2888288"/>
                  </a:lnTo>
                  <a:lnTo>
                    <a:pt x="0" y="2888288"/>
                  </a:lnTo>
                  <a:lnTo>
                    <a:pt x="0" y="0"/>
                  </a:lnTo>
                  <a:close/>
                </a:path>
              </a:pathLst>
            </a:cu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1" algn="just" defTabSz="1066800">
                <a:lnSpc>
                  <a:spcPct val="90000"/>
                </a:lnSpc>
                <a:spcBef>
                  <a:spcPct val="0"/>
                </a:spcBef>
                <a:spcAft>
                  <a:spcPct val="35000"/>
                </a:spcAft>
              </a:pPr>
              <a:endParaRPr lang="en-US" sz="2800" kern="1200" dirty="0">
                <a:latin typeface="+mj-lt"/>
              </a:endParaRPr>
            </a:p>
          </p:txBody>
        </p:sp>
        <p:sp>
          <p:nvSpPr>
            <p:cNvPr id="8" name="Freeform 7"/>
            <p:cNvSpPr/>
            <p:nvPr/>
          </p:nvSpPr>
          <p:spPr>
            <a:xfrm>
              <a:off x="76200" y="4267200"/>
              <a:ext cx="8991600" cy="2133600"/>
            </a:xfrm>
            <a:custGeom>
              <a:avLst/>
              <a:gdLst>
                <a:gd name="connsiteX0" fmla="*/ 0 w 6832293"/>
                <a:gd name="connsiteY0" fmla="*/ 0 h 2097432"/>
                <a:gd name="connsiteX1" fmla="*/ 6832293 w 6832293"/>
                <a:gd name="connsiteY1" fmla="*/ 0 h 2097432"/>
                <a:gd name="connsiteX2" fmla="*/ 6832293 w 6832293"/>
                <a:gd name="connsiteY2" fmla="*/ 2097432 h 2097432"/>
                <a:gd name="connsiteX3" fmla="*/ 0 w 6832293"/>
                <a:gd name="connsiteY3" fmla="*/ 2097432 h 2097432"/>
                <a:gd name="connsiteX4" fmla="*/ 0 w 6832293"/>
                <a:gd name="connsiteY4" fmla="*/ 0 h 209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293" h="2097432">
                  <a:moveTo>
                    <a:pt x="0" y="0"/>
                  </a:moveTo>
                  <a:lnTo>
                    <a:pt x="6832293" y="0"/>
                  </a:lnTo>
                  <a:lnTo>
                    <a:pt x="6832293" y="2097432"/>
                  </a:lnTo>
                  <a:lnTo>
                    <a:pt x="0" y="2097432"/>
                  </a:lnTo>
                  <a:lnTo>
                    <a:pt x="0" y="0"/>
                  </a:lnTo>
                  <a:close/>
                </a:path>
              </a:pathLst>
            </a:cu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1" algn="just" defTabSz="1066800">
                <a:lnSpc>
                  <a:spcPct val="90000"/>
                </a:lnSpc>
                <a:spcBef>
                  <a:spcPct val="0"/>
                </a:spcBef>
                <a:spcAft>
                  <a:spcPct val="35000"/>
                </a:spcAft>
              </a:pPr>
              <a:endParaRPr lang="en-US" sz="2800" kern="1200" dirty="0">
                <a:latin typeface="+mj-lt"/>
              </a:endParaRPr>
            </a:p>
          </p:txBody>
        </p:sp>
      </p:grpSp>
      <p:sp>
        <p:nvSpPr>
          <p:cNvPr id="10" name="TextBox 9"/>
          <p:cNvSpPr txBox="1"/>
          <p:nvPr/>
        </p:nvSpPr>
        <p:spPr>
          <a:xfrm>
            <a:off x="381000" y="1677428"/>
            <a:ext cx="8458200" cy="2092881"/>
          </a:xfrm>
          <a:prstGeom prst="rect">
            <a:avLst/>
          </a:prstGeom>
          <a:noFill/>
        </p:spPr>
        <p:txBody>
          <a:bodyPr wrap="square" rtlCol="0">
            <a:spAutoFit/>
          </a:bodyPr>
          <a:lstStyle/>
          <a:p>
            <a:pPr algn="just"/>
            <a:r>
              <a:rPr lang="en-US" sz="2600" dirty="0">
                <a:solidFill>
                  <a:schemeClr val="bg1"/>
                </a:solidFill>
                <a:latin typeface="+mj-lt"/>
              </a:rPr>
              <a:t>BN TRẦN VĂN D, SN 1950, </a:t>
            </a:r>
            <a:r>
              <a:rPr lang="en-US" sz="2600" dirty="0" err="1" smtClean="0">
                <a:solidFill>
                  <a:schemeClr val="bg1"/>
                </a:solidFill>
                <a:latin typeface="+mj-lt"/>
              </a:rPr>
              <a:t>thợ</a:t>
            </a:r>
            <a:r>
              <a:rPr lang="en-US" sz="2600" dirty="0" smtClean="0">
                <a:solidFill>
                  <a:schemeClr val="bg1"/>
                </a:solidFill>
                <a:latin typeface="+mj-lt"/>
              </a:rPr>
              <a:t> </a:t>
            </a:r>
            <a:r>
              <a:rPr lang="en-US" sz="2600" dirty="0" err="1">
                <a:solidFill>
                  <a:schemeClr val="bg1"/>
                </a:solidFill>
                <a:latin typeface="+mj-lt"/>
              </a:rPr>
              <a:t>hồ</a:t>
            </a:r>
            <a:r>
              <a:rPr lang="en-US" sz="2600" dirty="0">
                <a:solidFill>
                  <a:schemeClr val="bg1"/>
                </a:solidFill>
                <a:latin typeface="+mj-lt"/>
              </a:rPr>
              <a:t>, </a:t>
            </a:r>
            <a:r>
              <a:rPr lang="en-US" sz="2600" dirty="0" smtClean="0">
                <a:solidFill>
                  <a:schemeClr val="bg1"/>
                </a:solidFill>
                <a:latin typeface="+mj-lt"/>
              </a:rPr>
              <a:t>TPHCM</a:t>
            </a:r>
            <a:r>
              <a:rPr lang="en-US" sz="2600" dirty="0">
                <a:solidFill>
                  <a:schemeClr val="bg1"/>
                </a:solidFill>
                <a:latin typeface="+mj-lt"/>
              </a:rPr>
              <a:t>, </a:t>
            </a:r>
            <a:r>
              <a:rPr lang="en-US" sz="2600" dirty="0" smtClean="0">
                <a:solidFill>
                  <a:schemeClr val="bg1"/>
                </a:solidFill>
                <a:latin typeface="+mj-lt"/>
              </a:rPr>
              <a:t>NV </a:t>
            </a:r>
            <a:r>
              <a:rPr lang="en-US" sz="2600" dirty="0">
                <a:solidFill>
                  <a:schemeClr val="bg1"/>
                </a:solidFill>
                <a:latin typeface="+mj-lt"/>
              </a:rPr>
              <a:t>14 </a:t>
            </a:r>
            <a:r>
              <a:rPr lang="en-US" sz="2600" dirty="0" smtClean="0">
                <a:solidFill>
                  <a:schemeClr val="bg1"/>
                </a:solidFill>
                <a:latin typeface="+mj-lt"/>
              </a:rPr>
              <a:t>giờ25</a:t>
            </a:r>
            <a:r>
              <a:rPr lang="en-US" sz="2600" dirty="0">
                <a:solidFill>
                  <a:schemeClr val="bg1"/>
                </a:solidFill>
                <a:latin typeface="+mj-lt"/>
              </a:rPr>
              <a:t>, 16/6/2015. Tri </a:t>
            </a:r>
            <a:r>
              <a:rPr lang="en-US" sz="2600" dirty="0" err="1">
                <a:solidFill>
                  <a:schemeClr val="bg1"/>
                </a:solidFill>
                <a:latin typeface="+mj-lt"/>
              </a:rPr>
              <a:t>giác</a:t>
            </a:r>
            <a:r>
              <a:rPr lang="en-US" sz="2600" dirty="0">
                <a:solidFill>
                  <a:schemeClr val="bg1"/>
                </a:solidFill>
                <a:latin typeface="+mj-lt"/>
              </a:rPr>
              <a:t> GCS 3 </a:t>
            </a:r>
            <a:r>
              <a:rPr lang="en-US" sz="2600" dirty="0" err="1">
                <a:solidFill>
                  <a:schemeClr val="bg1"/>
                </a:solidFill>
                <a:latin typeface="+mj-lt"/>
              </a:rPr>
              <a:t>điểm</a:t>
            </a:r>
            <a:r>
              <a:rPr lang="en-US" sz="2600" dirty="0">
                <a:solidFill>
                  <a:schemeClr val="bg1"/>
                </a:solidFill>
                <a:latin typeface="+mj-lt"/>
              </a:rPr>
              <a:t>, </a:t>
            </a:r>
            <a:r>
              <a:rPr lang="en-US" sz="2600" dirty="0" err="1">
                <a:solidFill>
                  <a:schemeClr val="bg1"/>
                </a:solidFill>
                <a:latin typeface="+mj-lt"/>
              </a:rPr>
              <a:t>thở</a:t>
            </a:r>
            <a:r>
              <a:rPr lang="en-US" sz="2600" dirty="0">
                <a:solidFill>
                  <a:schemeClr val="bg1"/>
                </a:solidFill>
                <a:latin typeface="+mj-lt"/>
              </a:rPr>
              <a:t> </a:t>
            </a:r>
            <a:r>
              <a:rPr lang="en-US" sz="2600" dirty="0" err="1">
                <a:solidFill>
                  <a:schemeClr val="bg1"/>
                </a:solidFill>
                <a:latin typeface="+mj-lt"/>
              </a:rPr>
              <a:t>máy</a:t>
            </a:r>
            <a:r>
              <a:rPr lang="en-US" sz="2600" dirty="0">
                <a:solidFill>
                  <a:schemeClr val="bg1"/>
                </a:solidFill>
                <a:latin typeface="+mj-lt"/>
              </a:rPr>
              <a:t>, </a:t>
            </a:r>
            <a:r>
              <a:rPr lang="en-US" sz="2600" dirty="0" err="1">
                <a:solidFill>
                  <a:schemeClr val="bg1"/>
                </a:solidFill>
                <a:latin typeface="+mj-lt"/>
              </a:rPr>
              <a:t>Mạch</a:t>
            </a:r>
            <a:r>
              <a:rPr lang="en-US" sz="2600" dirty="0">
                <a:solidFill>
                  <a:schemeClr val="bg1"/>
                </a:solidFill>
                <a:latin typeface="+mj-lt"/>
              </a:rPr>
              <a:t> 170lần/</a:t>
            </a:r>
            <a:r>
              <a:rPr lang="en-US" sz="2600" dirty="0" err="1">
                <a:solidFill>
                  <a:schemeClr val="bg1"/>
                </a:solidFill>
                <a:latin typeface="+mj-lt"/>
              </a:rPr>
              <a:t>phút</a:t>
            </a:r>
            <a:r>
              <a:rPr lang="en-US" sz="2600" dirty="0">
                <a:solidFill>
                  <a:schemeClr val="bg1"/>
                </a:solidFill>
                <a:latin typeface="+mj-lt"/>
              </a:rPr>
              <a:t>; HA 90/60mmHg; </a:t>
            </a:r>
            <a:r>
              <a:rPr lang="en-US" sz="2600" dirty="0" err="1">
                <a:solidFill>
                  <a:schemeClr val="bg1"/>
                </a:solidFill>
                <a:latin typeface="+mj-lt"/>
              </a:rPr>
              <a:t>Dopamin</a:t>
            </a:r>
            <a:r>
              <a:rPr lang="en-US" sz="2600" dirty="0">
                <a:solidFill>
                  <a:schemeClr val="bg1"/>
                </a:solidFill>
                <a:latin typeface="+mj-lt"/>
              </a:rPr>
              <a:t> 7mcg/kg/</a:t>
            </a:r>
            <a:r>
              <a:rPr lang="en-US" sz="2600" dirty="0" err="1">
                <a:solidFill>
                  <a:schemeClr val="bg1"/>
                </a:solidFill>
                <a:latin typeface="+mj-lt"/>
              </a:rPr>
              <a:t>phút</a:t>
            </a:r>
            <a:r>
              <a:rPr lang="en-US" sz="2600" dirty="0">
                <a:solidFill>
                  <a:schemeClr val="bg1"/>
                </a:solidFill>
                <a:latin typeface="+mj-lt"/>
              </a:rPr>
              <a:t>; </a:t>
            </a:r>
            <a:r>
              <a:rPr lang="en-US" sz="2600" dirty="0" err="1">
                <a:solidFill>
                  <a:schemeClr val="bg1"/>
                </a:solidFill>
                <a:latin typeface="+mj-lt"/>
              </a:rPr>
              <a:t>Norepinephrin</a:t>
            </a:r>
            <a:r>
              <a:rPr lang="en-US" sz="2600" dirty="0">
                <a:solidFill>
                  <a:schemeClr val="bg1"/>
                </a:solidFill>
                <a:latin typeface="+mj-lt"/>
              </a:rPr>
              <a:t> 15mcg/</a:t>
            </a:r>
            <a:r>
              <a:rPr lang="en-US" sz="2600" dirty="0" err="1">
                <a:solidFill>
                  <a:schemeClr val="bg1"/>
                </a:solidFill>
                <a:latin typeface="+mj-lt"/>
              </a:rPr>
              <a:t>phút</a:t>
            </a:r>
            <a:r>
              <a:rPr lang="en-US" sz="2600" dirty="0">
                <a:solidFill>
                  <a:schemeClr val="bg1"/>
                </a:solidFill>
                <a:latin typeface="+mj-lt"/>
              </a:rPr>
              <a:t>, CVP 12cmH</a:t>
            </a:r>
            <a:r>
              <a:rPr lang="en-US" sz="2600" baseline="-25000" dirty="0">
                <a:solidFill>
                  <a:schemeClr val="bg1"/>
                </a:solidFill>
                <a:latin typeface="+mj-lt"/>
              </a:rPr>
              <a:t>2</a:t>
            </a:r>
            <a:r>
              <a:rPr lang="en-US" sz="2600" dirty="0">
                <a:solidFill>
                  <a:schemeClr val="bg1"/>
                </a:solidFill>
                <a:latin typeface="+mj-lt"/>
              </a:rPr>
              <a:t>O; CT scanner </a:t>
            </a:r>
            <a:r>
              <a:rPr lang="en-US" sz="2600" dirty="0" err="1">
                <a:solidFill>
                  <a:schemeClr val="bg1"/>
                </a:solidFill>
                <a:latin typeface="+mj-lt"/>
              </a:rPr>
              <a:t>sọ</a:t>
            </a:r>
            <a:r>
              <a:rPr lang="en-US" sz="2600" dirty="0">
                <a:solidFill>
                  <a:schemeClr val="bg1"/>
                </a:solidFill>
                <a:latin typeface="+mj-lt"/>
              </a:rPr>
              <a:t> </a:t>
            </a:r>
            <a:r>
              <a:rPr lang="en-US" sz="2600" dirty="0" err="1">
                <a:solidFill>
                  <a:schemeClr val="bg1"/>
                </a:solidFill>
                <a:latin typeface="+mj-lt"/>
              </a:rPr>
              <a:t>não</a:t>
            </a:r>
            <a:r>
              <a:rPr lang="en-US" sz="2600" dirty="0">
                <a:solidFill>
                  <a:schemeClr val="bg1"/>
                </a:solidFill>
                <a:latin typeface="+mj-lt"/>
              </a:rPr>
              <a:t> </a:t>
            </a:r>
            <a:r>
              <a:rPr lang="en-US" sz="2600" dirty="0" err="1">
                <a:solidFill>
                  <a:schemeClr val="bg1"/>
                </a:solidFill>
                <a:latin typeface="+mj-lt"/>
              </a:rPr>
              <a:t>ghi</a:t>
            </a:r>
            <a:r>
              <a:rPr lang="en-US" sz="2600" dirty="0">
                <a:solidFill>
                  <a:schemeClr val="bg1"/>
                </a:solidFill>
                <a:latin typeface="+mj-lt"/>
              </a:rPr>
              <a:t> </a:t>
            </a:r>
            <a:r>
              <a:rPr lang="en-US" sz="2600" dirty="0" err="1">
                <a:solidFill>
                  <a:schemeClr val="bg1"/>
                </a:solidFill>
                <a:latin typeface="+mj-lt"/>
              </a:rPr>
              <a:t>nhận</a:t>
            </a:r>
            <a:r>
              <a:rPr lang="en-US" sz="2600" dirty="0">
                <a:solidFill>
                  <a:schemeClr val="bg1"/>
                </a:solidFill>
                <a:latin typeface="+mj-lt"/>
              </a:rPr>
              <a:t> </a:t>
            </a:r>
            <a:r>
              <a:rPr lang="en-US" sz="2600" dirty="0" err="1">
                <a:solidFill>
                  <a:schemeClr val="bg1"/>
                </a:solidFill>
                <a:latin typeface="+mj-lt"/>
              </a:rPr>
              <a:t>xuất</a:t>
            </a:r>
            <a:r>
              <a:rPr lang="en-US" sz="2600" dirty="0">
                <a:solidFill>
                  <a:schemeClr val="bg1"/>
                </a:solidFill>
                <a:latin typeface="+mj-lt"/>
              </a:rPr>
              <a:t> </a:t>
            </a:r>
            <a:r>
              <a:rPr lang="en-US" sz="2600" dirty="0" err="1">
                <a:solidFill>
                  <a:schemeClr val="bg1"/>
                </a:solidFill>
                <a:latin typeface="+mj-lt"/>
              </a:rPr>
              <a:t>huyết</a:t>
            </a:r>
            <a:r>
              <a:rPr lang="en-US" sz="2600" dirty="0">
                <a:solidFill>
                  <a:schemeClr val="bg1"/>
                </a:solidFill>
                <a:latin typeface="+mj-lt"/>
              </a:rPr>
              <a:t> </a:t>
            </a:r>
            <a:r>
              <a:rPr lang="en-US" sz="2600" dirty="0" err="1">
                <a:solidFill>
                  <a:schemeClr val="bg1"/>
                </a:solidFill>
                <a:latin typeface="+mj-lt"/>
              </a:rPr>
              <a:t>não</a:t>
            </a:r>
            <a:r>
              <a:rPr lang="en-US" sz="2600" dirty="0">
                <a:solidFill>
                  <a:schemeClr val="bg1"/>
                </a:solidFill>
                <a:latin typeface="+mj-lt"/>
              </a:rPr>
              <a:t> </a:t>
            </a:r>
            <a:r>
              <a:rPr lang="en-US" sz="2600" dirty="0" err="1">
                <a:solidFill>
                  <a:schemeClr val="bg1"/>
                </a:solidFill>
                <a:latin typeface="+mj-lt"/>
              </a:rPr>
              <a:t>lớn</a:t>
            </a:r>
            <a:r>
              <a:rPr lang="en-US" sz="2600" dirty="0">
                <a:solidFill>
                  <a:schemeClr val="bg1"/>
                </a:solidFill>
                <a:latin typeface="+mj-lt"/>
              </a:rPr>
              <a:t> </a:t>
            </a:r>
            <a:r>
              <a:rPr lang="en-US" sz="2600" dirty="0" err="1">
                <a:solidFill>
                  <a:schemeClr val="bg1"/>
                </a:solidFill>
                <a:latin typeface="+mj-lt"/>
              </a:rPr>
              <a:t>bán</a:t>
            </a:r>
            <a:r>
              <a:rPr lang="en-US" sz="2600" dirty="0">
                <a:solidFill>
                  <a:schemeClr val="bg1"/>
                </a:solidFill>
                <a:latin typeface="+mj-lt"/>
              </a:rPr>
              <a:t> </a:t>
            </a:r>
            <a:r>
              <a:rPr lang="en-US" sz="2600" dirty="0" err="1">
                <a:solidFill>
                  <a:schemeClr val="bg1"/>
                </a:solidFill>
                <a:latin typeface="+mj-lt"/>
              </a:rPr>
              <a:t>cầu</a:t>
            </a:r>
            <a:r>
              <a:rPr lang="en-US" sz="2600" dirty="0">
                <a:solidFill>
                  <a:schemeClr val="bg1"/>
                </a:solidFill>
                <a:latin typeface="+mj-lt"/>
              </a:rPr>
              <a:t> </a:t>
            </a:r>
            <a:r>
              <a:rPr lang="en-US" sz="2600" dirty="0" err="1">
                <a:solidFill>
                  <a:schemeClr val="bg1"/>
                </a:solidFill>
                <a:latin typeface="+mj-lt"/>
              </a:rPr>
              <a:t>trái</a:t>
            </a:r>
            <a:r>
              <a:rPr lang="en-US" sz="2600" dirty="0">
                <a:solidFill>
                  <a:schemeClr val="bg1"/>
                </a:solidFill>
                <a:latin typeface="+mj-lt"/>
              </a:rPr>
              <a:t>.</a:t>
            </a:r>
            <a:endParaRPr lang="en-US" sz="2600" dirty="0">
              <a:latin typeface="+mj-lt"/>
            </a:endParaRPr>
          </a:p>
        </p:txBody>
      </p:sp>
      <p:sp>
        <p:nvSpPr>
          <p:cNvPr id="11" name="TextBox 10"/>
          <p:cNvSpPr txBox="1"/>
          <p:nvPr/>
        </p:nvSpPr>
        <p:spPr>
          <a:xfrm>
            <a:off x="381000" y="4487614"/>
            <a:ext cx="8458200" cy="1692771"/>
          </a:xfrm>
          <a:prstGeom prst="rect">
            <a:avLst/>
          </a:prstGeom>
          <a:noFill/>
        </p:spPr>
        <p:txBody>
          <a:bodyPr wrap="square" rtlCol="0">
            <a:spAutoFit/>
          </a:bodyPr>
          <a:lstStyle/>
          <a:p>
            <a:pPr marL="0" lvl="1" algn="just"/>
            <a:r>
              <a:rPr lang="en-US" sz="2600" dirty="0" err="1" smtClean="0">
                <a:solidFill>
                  <a:schemeClr val="bg1"/>
                </a:solidFill>
                <a:latin typeface="+mj-lt"/>
              </a:rPr>
              <a:t>Thở</a:t>
            </a:r>
            <a:r>
              <a:rPr lang="en-US" sz="2600" dirty="0" smtClean="0">
                <a:solidFill>
                  <a:schemeClr val="bg1"/>
                </a:solidFill>
                <a:latin typeface="+mj-lt"/>
              </a:rPr>
              <a:t> </a:t>
            </a:r>
            <a:r>
              <a:rPr lang="en-US" sz="2600" dirty="0" err="1">
                <a:solidFill>
                  <a:schemeClr val="bg1"/>
                </a:solidFill>
                <a:latin typeface="+mj-lt"/>
              </a:rPr>
              <a:t>máy</a:t>
            </a:r>
            <a:r>
              <a:rPr lang="en-US" sz="2600" dirty="0">
                <a:solidFill>
                  <a:schemeClr val="bg1"/>
                </a:solidFill>
                <a:latin typeface="+mj-lt"/>
              </a:rPr>
              <a:t>, </a:t>
            </a:r>
            <a:r>
              <a:rPr lang="en-US" sz="2600" dirty="0" err="1">
                <a:solidFill>
                  <a:schemeClr val="bg1"/>
                </a:solidFill>
                <a:latin typeface="+mj-lt"/>
              </a:rPr>
              <a:t>duy</a:t>
            </a:r>
            <a:r>
              <a:rPr lang="en-US" sz="2600" dirty="0">
                <a:solidFill>
                  <a:schemeClr val="bg1"/>
                </a:solidFill>
                <a:latin typeface="+mj-lt"/>
              </a:rPr>
              <a:t> </a:t>
            </a:r>
            <a:r>
              <a:rPr lang="en-US" sz="2600" dirty="0" err="1">
                <a:solidFill>
                  <a:schemeClr val="bg1"/>
                </a:solidFill>
                <a:latin typeface="+mj-lt"/>
              </a:rPr>
              <a:t>trì</a:t>
            </a:r>
            <a:r>
              <a:rPr lang="en-US" sz="2600" dirty="0">
                <a:solidFill>
                  <a:schemeClr val="bg1"/>
                </a:solidFill>
                <a:latin typeface="+mj-lt"/>
              </a:rPr>
              <a:t> </a:t>
            </a:r>
            <a:r>
              <a:rPr lang="en-US" sz="2600" dirty="0" err="1">
                <a:solidFill>
                  <a:schemeClr val="bg1"/>
                </a:solidFill>
                <a:latin typeface="+mj-lt"/>
              </a:rPr>
              <a:t>Dopamin</a:t>
            </a:r>
            <a:r>
              <a:rPr lang="en-US" sz="2600" dirty="0">
                <a:solidFill>
                  <a:schemeClr val="bg1"/>
                </a:solidFill>
                <a:latin typeface="+mj-lt"/>
              </a:rPr>
              <a:t> </a:t>
            </a:r>
            <a:r>
              <a:rPr lang="en-US" sz="2600" dirty="0" err="1">
                <a:solidFill>
                  <a:schemeClr val="bg1"/>
                </a:solidFill>
                <a:latin typeface="+mj-lt"/>
              </a:rPr>
              <a:t>và</a:t>
            </a:r>
            <a:r>
              <a:rPr lang="en-US" sz="2600" dirty="0">
                <a:solidFill>
                  <a:schemeClr val="bg1"/>
                </a:solidFill>
                <a:latin typeface="+mj-lt"/>
              </a:rPr>
              <a:t> Noradrenalin. </a:t>
            </a:r>
            <a:r>
              <a:rPr lang="en-US" sz="2600" dirty="0" err="1">
                <a:solidFill>
                  <a:schemeClr val="bg1"/>
                </a:solidFill>
                <a:latin typeface="+mj-lt"/>
              </a:rPr>
              <a:t>Đến</a:t>
            </a:r>
            <a:r>
              <a:rPr lang="en-US" sz="2600" dirty="0">
                <a:solidFill>
                  <a:schemeClr val="bg1"/>
                </a:solidFill>
                <a:latin typeface="+mj-lt"/>
              </a:rPr>
              <a:t> 15 </a:t>
            </a:r>
            <a:r>
              <a:rPr lang="en-US" sz="2600" dirty="0" err="1">
                <a:solidFill>
                  <a:schemeClr val="bg1"/>
                </a:solidFill>
                <a:latin typeface="+mj-lt"/>
              </a:rPr>
              <a:t>giờ</a:t>
            </a:r>
            <a:r>
              <a:rPr lang="en-US" sz="2600" dirty="0">
                <a:solidFill>
                  <a:schemeClr val="bg1"/>
                </a:solidFill>
                <a:latin typeface="+mj-lt"/>
              </a:rPr>
              <a:t> 35, 18/6/2015 </a:t>
            </a:r>
            <a:r>
              <a:rPr lang="en-US" sz="2600" dirty="0" err="1">
                <a:solidFill>
                  <a:schemeClr val="bg1"/>
                </a:solidFill>
                <a:latin typeface="+mj-lt"/>
              </a:rPr>
              <a:t>mạch</a:t>
            </a:r>
            <a:r>
              <a:rPr lang="en-US" sz="2600" dirty="0">
                <a:solidFill>
                  <a:schemeClr val="bg1"/>
                </a:solidFill>
                <a:latin typeface="+mj-lt"/>
              </a:rPr>
              <a:t> 112 </a:t>
            </a:r>
            <a:r>
              <a:rPr lang="en-US" sz="2600" dirty="0" err="1">
                <a:solidFill>
                  <a:schemeClr val="bg1"/>
                </a:solidFill>
                <a:latin typeface="+mj-lt"/>
              </a:rPr>
              <a:t>lần</a:t>
            </a:r>
            <a:r>
              <a:rPr lang="en-US" sz="2600" dirty="0">
                <a:solidFill>
                  <a:schemeClr val="bg1"/>
                </a:solidFill>
                <a:latin typeface="+mj-lt"/>
              </a:rPr>
              <a:t>/</a:t>
            </a:r>
            <a:r>
              <a:rPr lang="en-US" sz="2600" dirty="0" err="1">
                <a:solidFill>
                  <a:schemeClr val="bg1"/>
                </a:solidFill>
                <a:latin typeface="+mj-lt"/>
              </a:rPr>
              <a:t>phút</a:t>
            </a:r>
            <a:r>
              <a:rPr lang="en-US" sz="2600" dirty="0">
                <a:solidFill>
                  <a:schemeClr val="bg1"/>
                </a:solidFill>
                <a:latin typeface="+mj-lt"/>
              </a:rPr>
              <a:t>, HA 55/28mmHg, </a:t>
            </a:r>
            <a:r>
              <a:rPr lang="en-US" sz="2600" dirty="0" err="1">
                <a:solidFill>
                  <a:schemeClr val="bg1"/>
                </a:solidFill>
                <a:latin typeface="+mj-lt"/>
              </a:rPr>
              <a:t>duy</a:t>
            </a:r>
            <a:r>
              <a:rPr lang="en-US" sz="2600" dirty="0">
                <a:solidFill>
                  <a:schemeClr val="bg1"/>
                </a:solidFill>
                <a:latin typeface="+mj-lt"/>
              </a:rPr>
              <a:t> </a:t>
            </a:r>
            <a:r>
              <a:rPr lang="en-US" sz="2600" dirty="0" err="1">
                <a:solidFill>
                  <a:schemeClr val="bg1"/>
                </a:solidFill>
                <a:latin typeface="+mj-lt"/>
              </a:rPr>
              <a:t>trì</a:t>
            </a:r>
            <a:r>
              <a:rPr lang="en-US" sz="2600" dirty="0">
                <a:solidFill>
                  <a:schemeClr val="bg1"/>
                </a:solidFill>
                <a:latin typeface="+mj-lt"/>
              </a:rPr>
              <a:t> Noradrenalin 20mcg/</a:t>
            </a:r>
            <a:r>
              <a:rPr lang="en-US" sz="2600" dirty="0" err="1">
                <a:solidFill>
                  <a:schemeClr val="bg1"/>
                </a:solidFill>
                <a:latin typeface="+mj-lt"/>
              </a:rPr>
              <a:t>phút</a:t>
            </a:r>
            <a:r>
              <a:rPr lang="en-US" sz="2600" dirty="0">
                <a:solidFill>
                  <a:schemeClr val="bg1"/>
                </a:solidFill>
                <a:latin typeface="+mj-lt"/>
              </a:rPr>
              <a:t>, </a:t>
            </a:r>
            <a:r>
              <a:rPr lang="en-US" sz="2600" dirty="0" err="1">
                <a:solidFill>
                  <a:schemeClr val="bg1"/>
                </a:solidFill>
                <a:latin typeface="+mj-lt"/>
              </a:rPr>
              <a:t>đủ</a:t>
            </a:r>
            <a:r>
              <a:rPr lang="en-US" sz="2600" dirty="0">
                <a:solidFill>
                  <a:schemeClr val="bg1"/>
                </a:solidFill>
                <a:latin typeface="+mj-lt"/>
              </a:rPr>
              <a:t> </a:t>
            </a:r>
            <a:r>
              <a:rPr lang="en-US" sz="2600" dirty="0" err="1">
                <a:solidFill>
                  <a:schemeClr val="bg1"/>
                </a:solidFill>
                <a:latin typeface="+mj-lt"/>
              </a:rPr>
              <a:t>tiêu</a:t>
            </a:r>
            <a:r>
              <a:rPr lang="en-US" sz="2600" dirty="0">
                <a:solidFill>
                  <a:schemeClr val="bg1"/>
                </a:solidFill>
                <a:latin typeface="+mj-lt"/>
              </a:rPr>
              <a:t> </a:t>
            </a:r>
            <a:r>
              <a:rPr lang="en-US" sz="2600" dirty="0" err="1">
                <a:solidFill>
                  <a:schemeClr val="bg1"/>
                </a:solidFill>
                <a:latin typeface="+mj-lt"/>
              </a:rPr>
              <a:t>chuẩn</a:t>
            </a:r>
            <a:r>
              <a:rPr lang="en-US" sz="2600" dirty="0">
                <a:solidFill>
                  <a:schemeClr val="bg1"/>
                </a:solidFill>
                <a:latin typeface="+mj-lt"/>
              </a:rPr>
              <a:t> </a:t>
            </a:r>
            <a:r>
              <a:rPr lang="en-US" sz="2600" dirty="0" err="1">
                <a:solidFill>
                  <a:schemeClr val="bg1"/>
                </a:solidFill>
                <a:latin typeface="+mj-lt"/>
              </a:rPr>
              <a:t>để</a:t>
            </a:r>
            <a:r>
              <a:rPr lang="en-US" sz="2600" dirty="0">
                <a:solidFill>
                  <a:schemeClr val="bg1"/>
                </a:solidFill>
                <a:latin typeface="+mj-lt"/>
              </a:rPr>
              <a:t> </a:t>
            </a:r>
            <a:r>
              <a:rPr lang="en-US" sz="2600" dirty="0" err="1">
                <a:solidFill>
                  <a:schemeClr val="bg1"/>
                </a:solidFill>
                <a:latin typeface="+mj-lt"/>
              </a:rPr>
              <a:t>thực</a:t>
            </a:r>
            <a:r>
              <a:rPr lang="en-US" sz="2600" dirty="0">
                <a:solidFill>
                  <a:schemeClr val="bg1"/>
                </a:solidFill>
                <a:latin typeface="+mj-lt"/>
              </a:rPr>
              <a:t> </a:t>
            </a:r>
            <a:r>
              <a:rPr lang="en-US" sz="2600" dirty="0" err="1">
                <a:solidFill>
                  <a:schemeClr val="bg1"/>
                </a:solidFill>
                <a:latin typeface="+mj-lt"/>
              </a:rPr>
              <a:t>hiện</a:t>
            </a:r>
            <a:r>
              <a:rPr lang="en-US" sz="2600" dirty="0">
                <a:solidFill>
                  <a:schemeClr val="bg1"/>
                </a:solidFill>
                <a:latin typeface="+mj-lt"/>
              </a:rPr>
              <a:t> </a:t>
            </a:r>
            <a:r>
              <a:rPr lang="en-US" sz="2600" dirty="0" err="1">
                <a:solidFill>
                  <a:schemeClr val="bg1"/>
                </a:solidFill>
                <a:latin typeface="+mj-lt"/>
              </a:rPr>
              <a:t>ngưng</a:t>
            </a:r>
            <a:r>
              <a:rPr lang="en-US" sz="2600" dirty="0">
                <a:solidFill>
                  <a:schemeClr val="bg1"/>
                </a:solidFill>
                <a:latin typeface="+mj-lt"/>
              </a:rPr>
              <a:t> </a:t>
            </a:r>
            <a:r>
              <a:rPr lang="en-US" sz="2600" dirty="0" err="1">
                <a:solidFill>
                  <a:schemeClr val="bg1"/>
                </a:solidFill>
                <a:latin typeface="+mj-lt"/>
              </a:rPr>
              <a:t>hồi</a:t>
            </a:r>
            <a:r>
              <a:rPr lang="en-US" sz="2600" dirty="0">
                <a:solidFill>
                  <a:schemeClr val="bg1"/>
                </a:solidFill>
                <a:latin typeface="+mj-lt"/>
              </a:rPr>
              <a:t> </a:t>
            </a:r>
            <a:r>
              <a:rPr lang="en-US" sz="2600" dirty="0" err="1">
                <a:solidFill>
                  <a:schemeClr val="bg1"/>
                </a:solidFill>
                <a:latin typeface="+mj-lt"/>
              </a:rPr>
              <a:t>sức</a:t>
            </a:r>
            <a:r>
              <a:rPr lang="en-US" sz="2600" dirty="0">
                <a:solidFill>
                  <a:schemeClr val="bg1"/>
                </a:solidFill>
                <a:latin typeface="+mj-lt"/>
              </a:rPr>
              <a:t> </a:t>
            </a:r>
            <a:r>
              <a:rPr lang="en-US" sz="2600" dirty="0" smtClean="0">
                <a:solidFill>
                  <a:schemeClr val="bg1"/>
                </a:solidFill>
                <a:latin typeface="+mj-lt"/>
              </a:rPr>
              <a:t>HHTH. </a:t>
            </a:r>
            <a:endParaRPr lang="en-US" sz="2600" dirty="0">
              <a:latin typeface="+mj-lt"/>
            </a:endParaRPr>
          </a:p>
        </p:txBody>
      </p:sp>
    </p:spTree>
    <p:extLst>
      <p:ext uri="{BB962C8B-B14F-4D97-AF65-F5344CB8AC3E}">
        <p14:creationId xmlns:p14="http://schemas.microsoft.com/office/powerpoint/2010/main" xmlns="" val="1732206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BN </a:t>
            </a:r>
            <a:r>
              <a:rPr lang="en-US" kern="1200" dirty="0"/>
              <a:t>HIẾN TẠNG CHẾT </a:t>
            </a:r>
            <a:r>
              <a:rPr lang="en-US" kern="1200" dirty="0" smtClean="0"/>
              <a:t>TIM </a:t>
            </a:r>
            <a:r>
              <a:rPr lang="en-US" dirty="0" smtClean="0"/>
              <a:t>(</a:t>
            </a:r>
            <a:r>
              <a:rPr lang="en-US" dirty="0" err="1" smtClean="0"/>
              <a:t>tt</a:t>
            </a:r>
            <a:r>
              <a:rPr lang="en-US" dirty="0" smtClean="0"/>
              <a:t>)</a:t>
            </a:r>
            <a:endParaRPr lang="en-US" dirty="0"/>
          </a:p>
        </p:txBody>
      </p:sp>
      <p:sp>
        <p:nvSpPr>
          <p:cNvPr id="3" name="Content Placeholder 2"/>
          <p:cNvSpPr>
            <a:spLocks noGrp="1"/>
          </p:cNvSpPr>
          <p:nvPr>
            <p:ph idx="1"/>
          </p:nvPr>
        </p:nvSpPr>
        <p:spPr>
          <a:xfrm>
            <a:off x="76200" y="1143000"/>
            <a:ext cx="8991600" cy="5257800"/>
          </a:xfrm>
          <a:solidFill>
            <a:schemeClr val="accent1">
              <a:lumMod val="75000"/>
            </a:schemeClr>
          </a:solidFill>
          <a:ln>
            <a:solidFill>
              <a:schemeClr val="accent1"/>
            </a:solidFill>
          </a:ln>
        </p:spPr>
        <p:txBody>
          <a:bodyPr/>
          <a:lstStyle/>
          <a:p>
            <a:pPr marL="0" lvl="0" indent="0" algn="just">
              <a:lnSpc>
                <a:spcPct val="150000"/>
              </a:lnSpc>
              <a:buClr>
                <a:schemeClr val="bg1"/>
              </a:buClr>
              <a:buNone/>
            </a:pPr>
            <a:endParaRPr lang="en-US" sz="2400" b="0" dirty="0">
              <a:solidFill>
                <a:schemeClr val="bg1"/>
              </a:solidFill>
              <a:latin typeface="+mj-lt"/>
            </a:endParaRPr>
          </a:p>
        </p:txBody>
      </p:sp>
      <p:grpSp>
        <p:nvGrpSpPr>
          <p:cNvPr id="13" name="Group 12"/>
          <p:cNvGrpSpPr/>
          <p:nvPr/>
        </p:nvGrpSpPr>
        <p:grpSpPr>
          <a:xfrm>
            <a:off x="58091" y="1124803"/>
            <a:ext cx="9020204" cy="5275997"/>
            <a:chOff x="99995" y="1033466"/>
            <a:chExt cx="9020204" cy="5383667"/>
          </a:xfrm>
          <a:solidFill>
            <a:schemeClr val="accent1">
              <a:lumMod val="75000"/>
            </a:schemeClr>
          </a:solidFill>
        </p:grpSpPr>
        <p:sp>
          <p:nvSpPr>
            <p:cNvPr id="14" name="Freeform 13"/>
            <p:cNvSpPr/>
            <p:nvPr/>
          </p:nvSpPr>
          <p:spPr>
            <a:xfrm>
              <a:off x="99996" y="1033466"/>
              <a:ext cx="9007694" cy="2040200"/>
            </a:xfrm>
            <a:custGeom>
              <a:avLst/>
              <a:gdLst>
                <a:gd name="connsiteX0" fmla="*/ 0 w 8915395"/>
                <a:gd name="connsiteY0" fmla="*/ 266318 h 2663180"/>
                <a:gd name="connsiteX1" fmla="*/ 266318 w 8915395"/>
                <a:gd name="connsiteY1" fmla="*/ 0 h 2663180"/>
                <a:gd name="connsiteX2" fmla="*/ 8649077 w 8915395"/>
                <a:gd name="connsiteY2" fmla="*/ 0 h 2663180"/>
                <a:gd name="connsiteX3" fmla="*/ 8915395 w 8915395"/>
                <a:gd name="connsiteY3" fmla="*/ 266318 h 2663180"/>
                <a:gd name="connsiteX4" fmla="*/ 8915395 w 8915395"/>
                <a:gd name="connsiteY4" fmla="*/ 2396862 h 2663180"/>
                <a:gd name="connsiteX5" fmla="*/ 8649077 w 8915395"/>
                <a:gd name="connsiteY5" fmla="*/ 2663180 h 2663180"/>
                <a:gd name="connsiteX6" fmla="*/ 266318 w 8915395"/>
                <a:gd name="connsiteY6" fmla="*/ 2663180 h 2663180"/>
                <a:gd name="connsiteX7" fmla="*/ 0 w 8915395"/>
                <a:gd name="connsiteY7" fmla="*/ 2396862 h 2663180"/>
                <a:gd name="connsiteX8" fmla="*/ 0 w 8915395"/>
                <a:gd name="connsiteY8" fmla="*/ 266318 h 266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395" h="2663180">
                  <a:moveTo>
                    <a:pt x="0" y="266318"/>
                  </a:moveTo>
                  <a:cubicBezTo>
                    <a:pt x="0" y="119235"/>
                    <a:pt x="119235" y="0"/>
                    <a:pt x="266318" y="0"/>
                  </a:cubicBezTo>
                  <a:lnTo>
                    <a:pt x="8649077" y="0"/>
                  </a:lnTo>
                  <a:cubicBezTo>
                    <a:pt x="8796160" y="0"/>
                    <a:pt x="8915395" y="119235"/>
                    <a:pt x="8915395" y="266318"/>
                  </a:cubicBezTo>
                  <a:lnTo>
                    <a:pt x="8915395" y="2396862"/>
                  </a:lnTo>
                  <a:cubicBezTo>
                    <a:pt x="8915395" y="2543945"/>
                    <a:pt x="8796160" y="2663180"/>
                    <a:pt x="8649077" y="2663180"/>
                  </a:cubicBezTo>
                  <a:lnTo>
                    <a:pt x="266318" y="2663180"/>
                  </a:lnTo>
                  <a:cubicBezTo>
                    <a:pt x="119235" y="2663180"/>
                    <a:pt x="0" y="2543945"/>
                    <a:pt x="0" y="2396862"/>
                  </a:cubicBezTo>
                  <a:lnTo>
                    <a:pt x="0" y="26631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202" tIns="154202" rIns="2868153" bIns="154202" numCol="1" spcCol="1270" anchor="ctr" anchorCtr="0">
              <a:noAutofit/>
            </a:bodyPr>
            <a:lstStyle/>
            <a:p>
              <a:pPr lvl="0" algn="l" defTabSz="889000">
                <a:lnSpc>
                  <a:spcPct val="90000"/>
                </a:lnSpc>
                <a:spcBef>
                  <a:spcPct val="0"/>
                </a:spcBef>
                <a:spcAft>
                  <a:spcPct val="35000"/>
                </a:spcAft>
              </a:pPr>
              <a:endParaRPr lang="en-US" sz="2800" kern="1200" dirty="0"/>
            </a:p>
          </p:txBody>
        </p:sp>
        <p:sp>
          <p:nvSpPr>
            <p:cNvPr id="15" name="Freeform 14"/>
            <p:cNvSpPr/>
            <p:nvPr/>
          </p:nvSpPr>
          <p:spPr>
            <a:xfrm>
              <a:off x="99995" y="3073666"/>
              <a:ext cx="9020204" cy="3343467"/>
            </a:xfrm>
            <a:custGeom>
              <a:avLst/>
              <a:gdLst>
                <a:gd name="connsiteX0" fmla="*/ 0 w 8831581"/>
                <a:gd name="connsiteY0" fmla="*/ 250698 h 2506976"/>
                <a:gd name="connsiteX1" fmla="*/ 250698 w 8831581"/>
                <a:gd name="connsiteY1" fmla="*/ 0 h 2506976"/>
                <a:gd name="connsiteX2" fmla="*/ 8580883 w 8831581"/>
                <a:gd name="connsiteY2" fmla="*/ 0 h 2506976"/>
                <a:gd name="connsiteX3" fmla="*/ 8831581 w 8831581"/>
                <a:gd name="connsiteY3" fmla="*/ 250698 h 2506976"/>
                <a:gd name="connsiteX4" fmla="*/ 8831581 w 8831581"/>
                <a:gd name="connsiteY4" fmla="*/ 2256278 h 2506976"/>
                <a:gd name="connsiteX5" fmla="*/ 8580883 w 8831581"/>
                <a:gd name="connsiteY5" fmla="*/ 2506976 h 2506976"/>
                <a:gd name="connsiteX6" fmla="*/ 250698 w 8831581"/>
                <a:gd name="connsiteY6" fmla="*/ 2506976 h 2506976"/>
                <a:gd name="connsiteX7" fmla="*/ 0 w 8831581"/>
                <a:gd name="connsiteY7" fmla="*/ 2256278 h 2506976"/>
                <a:gd name="connsiteX8" fmla="*/ 0 w 8831581"/>
                <a:gd name="connsiteY8" fmla="*/ 250698 h 250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1581" h="2506976">
                  <a:moveTo>
                    <a:pt x="0" y="250698"/>
                  </a:moveTo>
                  <a:cubicBezTo>
                    <a:pt x="0" y="112241"/>
                    <a:pt x="112241" y="0"/>
                    <a:pt x="250698" y="0"/>
                  </a:cubicBezTo>
                  <a:lnTo>
                    <a:pt x="8580883" y="0"/>
                  </a:lnTo>
                  <a:cubicBezTo>
                    <a:pt x="8719340" y="0"/>
                    <a:pt x="8831581" y="112241"/>
                    <a:pt x="8831581" y="250698"/>
                  </a:cubicBezTo>
                  <a:lnTo>
                    <a:pt x="8831581" y="2256278"/>
                  </a:lnTo>
                  <a:cubicBezTo>
                    <a:pt x="8831581" y="2394735"/>
                    <a:pt x="8719340" y="2506976"/>
                    <a:pt x="8580883" y="2506976"/>
                  </a:cubicBezTo>
                  <a:lnTo>
                    <a:pt x="250698" y="2506976"/>
                  </a:lnTo>
                  <a:cubicBezTo>
                    <a:pt x="112241" y="2506976"/>
                    <a:pt x="0" y="2394735"/>
                    <a:pt x="0" y="2256278"/>
                  </a:cubicBezTo>
                  <a:lnTo>
                    <a:pt x="0" y="25069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627" tIns="149627" rIns="3500433" bIns="149627" numCol="1" spcCol="1270" anchor="ctr" anchorCtr="0">
              <a:noAutofit/>
            </a:bodyPr>
            <a:lstStyle/>
            <a:p>
              <a:pPr lvl="0" algn="l" defTabSz="889000">
                <a:lnSpc>
                  <a:spcPct val="90000"/>
                </a:lnSpc>
                <a:spcBef>
                  <a:spcPct val="0"/>
                </a:spcBef>
                <a:spcAft>
                  <a:spcPct val="35000"/>
                </a:spcAft>
              </a:pPr>
              <a:endParaRPr lang="en-US" sz="2800" kern="1200" dirty="0"/>
            </a:p>
          </p:txBody>
        </p:sp>
        <p:sp>
          <p:nvSpPr>
            <p:cNvPr id="16" name="Freeform 15"/>
            <p:cNvSpPr/>
            <p:nvPr/>
          </p:nvSpPr>
          <p:spPr>
            <a:xfrm>
              <a:off x="7890504" y="2682505"/>
              <a:ext cx="1131629" cy="1013200"/>
            </a:xfrm>
            <a:custGeom>
              <a:avLst/>
              <a:gdLst>
                <a:gd name="connsiteX0" fmla="*/ 0 w 1537906"/>
                <a:gd name="connsiteY0" fmla="*/ 845848 h 1537906"/>
                <a:gd name="connsiteX1" fmla="*/ 346029 w 1537906"/>
                <a:gd name="connsiteY1" fmla="*/ 845848 h 1537906"/>
                <a:gd name="connsiteX2" fmla="*/ 346029 w 1537906"/>
                <a:gd name="connsiteY2" fmla="*/ 0 h 1537906"/>
                <a:gd name="connsiteX3" fmla="*/ 1191877 w 1537906"/>
                <a:gd name="connsiteY3" fmla="*/ 0 h 1537906"/>
                <a:gd name="connsiteX4" fmla="*/ 1191877 w 1537906"/>
                <a:gd name="connsiteY4" fmla="*/ 845848 h 1537906"/>
                <a:gd name="connsiteX5" fmla="*/ 1537906 w 1537906"/>
                <a:gd name="connsiteY5" fmla="*/ 845848 h 1537906"/>
                <a:gd name="connsiteX6" fmla="*/ 768953 w 1537906"/>
                <a:gd name="connsiteY6" fmla="*/ 1537906 h 1537906"/>
                <a:gd name="connsiteX7" fmla="*/ 0 w 1537906"/>
                <a:gd name="connsiteY7" fmla="*/ 845848 h 153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7906" h="1537906">
                  <a:moveTo>
                    <a:pt x="0" y="845848"/>
                  </a:moveTo>
                  <a:lnTo>
                    <a:pt x="346029" y="845848"/>
                  </a:lnTo>
                  <a:lnTo>
                    <a:pt x="346029" y="0"/>
                  </a:lnTo>
                  <a:lnTo>
                    <a:pt x="1191877" y="0"/>
                  </a:lnTo>
                  <a:lnTo>
                    <a:pt x="1191877" y="845848"/>
                  </a:lnTo>
                  <a:lnTo>
                    <a:pt x="1537906" y="845848"/>
                  </a:lnTo>
                  <a:lnTo>
                    <a:pt x="768953" y="1537906"/>
                  </a:lnTo>
                  <a:lnTo>
                    <a:pt x="0" y="845848"/>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1749" tIns="45720" rIns="391749" bIns="426352" numCol="1" spcCol="1270" anchor="ctr" anchorCtr="0">
              <a:noAutofit/>
            </a:bodyPr>
            <a:lstStyle/>
            <a:p>
              <a:pPr lvl="0" algn="ctr" defTabSz="1600200">
                <a:lnSpc>
                  <a:spcPct val="90000"/>
                </a:lnSpc>
                <a:spcBef>
                  <a:spcPct val="0"/>
                </a:spcBef>
                <a:spcAft>
                  <a:spcPct val="35000"/>
                </a:spcAft>
              </a:pPr>
              <a:endParaRPr lang="en-US" sz="3600" kern="1200">
                <a:solidFill>
                  <a:schemeClr val="bg1"/>
                </a:solidFill>
              </a:endParaRPr>
            </a:p>
          </p:txBody>
        </p:sp>
      </p:grpSp>
      <p:sp>
        <p:nvSpPr>
          <p:cNvPr id="17" name="TextBox 16"/>
          <p:cNvSpPr txBox="1"/>
          <p:nvPr/>
        </p:nvSpPr>
        <p:spPr>
          <a:xfrm>
            <a:off x="304800" y="1302735"/>
            <a:ext cx="8548306" cy="1643527"/>
          </a:xfrm>
          <a:prstGeom prst="rect">
            <a:avLst/>
          </a:prstGeom>
          <a:noFill/>
        </p:spPr>
        <p:txBody>
          <a:bodyPr wrap="square" rtlCol="0">
            <a:spAutoFit/>
          </a:bodyPr>
          <a:lstStyle/>
          <a:p>
            <a:pPr lvl="0" algn="just" defTabSz="889000">
              <a:lnSpc>
                <a:spcPct val="90000"/>
              </a:lnSpc>
              <a:spcBef>
                <a:spcPct val="0"/>
              </a:spcBef>
              <a:spcAft>
                <a:spcPct val="35000"/>
              </a:spcAft>
            </a:pPr>
            <a:r>
              <a:rPr lang="en-US" sz="2800" dirty="0" err="1">
                <a:solidFill>
                  <a:schemeClr val="bg1"/>
                </a:solidFill>
                <a:latin typeface="+mj-lt"/>
              </a:rPr>
              <a:t>Tiến</a:t>
            </a:r>
            <a:r>
              <a:rPr lang="en-US" sz="2800" dirty="0">
                <a:solidFill>
                  <a:schemeClr val="bg1"/>
                </a:solidFill>
                <a:latin typeface="+mj-lt"/>
              </a:rPr>
              <a:t> </a:t>
            </a:r>
            <a:r>
              <a:rPr lang="en-US" sz="2800" dirty="0" err="1">
                <a:solidFill>
                  <a:schemeClr val="bg1"/>
                </a:solidFill>
                <a:latin typeface="+mj-lt"/>
              </a:rPr>
              <a:t>hành</a:t>
            </a:r>
            <a:r>
              <a:rPr lang="en-US" sz="2800" dirty="0">
                <a:solidFill>
                  <a:schemeClr val="bg1"/>
                </a:solidFill>
                <a:latin typeface="+mj-lt"/>
              </a:rPr>
              <a:t> </a:t>
            </a:r>
            <a:r>
              <a:rPr lang="en-US" sz="2800" dirty="0" err="1">
                <a:solidFill>
                  <a:schemeClr val="bg1"/>
                </a:solidFill>
                <a:latin typeface="+mj-lt"/>
              </a:rPr>
              <a:t>ngưng</a:t>
            </a:r>
            <a:r>
              <a:rPr lang="en-US" sz="2800" dirty="0">
                <a:solidFill>
                  <a:schemeClr val="bg1"/>
                </a:solidFill>
                <a:latin typeface="+mj-lt"/>
              </a:rPr>
              <a:t> </a:t>
            </a:r>
            <a:r>
              <a:rPr lang="en-US" sz="2800" dirty="0" err="1">
                <a:solidFill>
                  <a:schemeClr val="bg1"/>
                </a:solidFill>
                <a:latin typeface="+mj-lt"/>
              </a:rPr>
              <a:t>vận</a:t>
            </a:r>
            <a:r>
              <a:rPr lang="en-US" sz="2800" dirty="0">
                <a:solidFill>
                  <a:schemeClr val="bg1"/>
                </a:solidFill>
                <a:latin typeface="+mj-lt"/>
              </a:rPr>
              <a:t> </a:t>
            </a:r>
            <a:r>
              <a:rPr lang="en-US" sz="2800" dirty="0" err="1">
                <a:solidFill>
                  <a:schemeClr val="bg1"/>
                </a:solidFill>
                <a:latin typeface="+mj-lt"/>
              </a:rPr>
              <a:t>mạch</a:t>
            </a:r>
            <a:r>
              <a:rPr lang="en-US" sz="2800" dirty="0">
                <a:solidFill>
                  <a:schemeClr val="bg1"/>
                </a:solidFill>
                <a:latin typeface="+mj-lt"/>
              </a:rPr>
              <a:t>, </a:t>
            </a:r>
            <a:r>
              <a:rPr lang="en-US" sz="2800" dirty="0" err="1">
                <a:solidFill>
                  <a:schemeClr val="bg1"/>
                </a:solidFill>
                <a:latin typeface="+mj-lt"/>
              </a:rPr>
              <a:t>tháo</a:t>
            </a:r>
            <a:r>
              <a:rPr lang="en-US" sz="2800" dirty="0">
                <a:solidFill>
                  <a:schemeClr val="bg1"/>
                </a:solidFill>
                <a:latin typeface="+mj-lt"/>
              </a:rPr>
              <a:t> </a:t>
            </a:r>
            <a:r>
              <a:rPr lang="en-US" sz="2800" dirty="0" err="1">
                <a:solidFill>
                  <a:schemeClr val="bg1"/>
                </a:solidFill>
                <a:latin typeface="+mj-lt"/>
              </a:rPr>
              <a:t>máy</a:t>
            </a:r>
            <a:r>
              <a:rPr lang="en-US" sz="2800" dirty="0">
                <a:solidFill>
                  <a:schemeClr val="bg1"/>
                </a:solidFill>
                <a:latin typeface="+mj-lt"/>
              </a:rPr>
              <a:t> </a:t>
            </a:r>
            <a:r>
              <a:rPr lang="en-US" sz="2800" dirty="0" err="1">
                <a:solidFill>
                  <a:schemeClr val="bg1"/>
                </a:solidFill>
                <a:latin typeface="+mj-lt"/>
              </a:rPr>
              <a:t>thở</a:t>
            </a:r>
            <a:r>
              <a:rPr lang="en-US" sz="2800" dirty="0">
                <a:solidFill>
                  <a:schemeClr val="bg1"/>
                </a:solidFill>
                <a:latin typeface="+mj-lt"/>
              </a:rPr>
              <a:t>, BN </a:t>
            </a:r>
            <a:r>
              <a:rPr lang="en-US" sz="2800" dirty="0" err="1">
                <a:solidFill>
                  <a:schemeClr val="bg1"/>
                </a:solidFill>
                <a:latin typeface="+mj-lt"/>
              </a:rPr>
              <a:t>vẫn</a:t>
            </a:r>
            <a:r>
              <a:rPr lang="en-US" sz="2800" dirty="0">
                <a:solidFill>
                  <a:schemeClr val="bg1"/>
                </a:solidFill>
                <a:latin typeface="+mj-lt"/>
              </a:rPr>
              <a:t> </a:t>
            </a:r>
            <a:r>
              <a:rPr lang="en-US" sz="2800" dirty="0" err="1">
                <a:solidFill>
                  <a:schemeClr val="bg1"/>
                </a:solidFill>
                <a:latin typeface="+mj-lt"/>
              </a:rPr>
              <a:t>tiếp</a:t>
            </a:r>
            <a:r>
              <a:rPr lang="en-US" sz="2800" dirty="0">
                <a:solidFill>
                  <a:schemeClr val="bg1"/>
                </a:solidFill>
                <a:latin typeface="+mj-lt"/>
              </a:rPr>
              <a:t> </a:t>
            </a:r>
            <a:r>
              <a:rPr lang="en-US" sz="2800" dirty="0" err="1">
                <a:solidFill>
                  <a:schemeClr val="bg1"/>
                </a:solidFill>
                <a:latin typeface="+mj-lt"/>
              </a:rPr>
              <a:t>tục</a:t>
            </a:r>
            <a:r>
              <a:rPr lang="en-US" sz="2800" dirty="0">
                <a:solidFill>
                  <a:schemeClr val="bg1"/>
                </a:solidFill>
                <a:latin typeface="+mj-lt"/>
              </a:rPr>
              <a:t> </a:t>
            </a:r>
            <a:r>
              <a:rPr lang="en-US" sz="2800" dirty="0" err="1">
                <a:solidFill>
                  <a:schemeClr val="bg1"/>
                </a:solidFill>
                <a:latin typeface="+mj-lt"/>
              </a:rPr>
              <a:t>được</a:t>
            </a:r>
            <a:r>
              <a:rPr lang="en-US" sz="2800" dirty="0">
                <a:solidFill>
                  <a:schemeClr val="bg1"/>
                </a:solidFill>
                <a:latin typeface="+mj-lt"/>
              </a:rPr>
              <a:t> </a:t>
            </a:r>
            <a:r>
              <a:rPr lang="en-US" sz="2800" dirty="0" err="1">
                <a:solidFill>
                  <a:schemeClr val="bg1"/>
                </a:solidFill>
                <a:latin typeface="+mj-lt"/>
              </a:rPr>
              <a:t>theo</a:t>
            </a:r>
            <a:r>
              <a:rPr lang="en-US" sz="2800" dirty="0">
                <a:solidFill>
                  <a:schemeClr val="bg1"/>
                </a:solidFill>
                <a:latin typeface="+mj-lt"/>
              </a:rPr>
              <a:t> </a:t>
            </a:r>
            <a:r>
              <a:rPr lang="en-US" sz="2800" dirty="0" err="1">
                <a:solidFill>
                  <a:schemeClr val="bg1"/>
                </a:solidFill>
                <a:latin typeface="+mj-lt"/>
              </a:rPr>
              <a:t>dõi</a:t>
            </a:r>
            <a:r>
              <a:rPr lang="en-US" sz="2800" dirty="0">
                <a:solidFill>
                  <a:schemeClr val="bg1"/>
                </a:solidFill>
                <a:latin typeface="+mj-lt"/>
              </a:rPr>
              <a:t> </a:t>
            </a:r>
            <a:r>
              <a:rPr lang="en-US" sz="2800" dirty="0" err="1">
                <a:solidFill>
                  <a:schemeClr val="bg1"/>
                </a:solidFill>
                <a:latin typeface="+mj-lt"/>
              </a:rPr>
              <a:t>sát</a:t>
            </a:r>
            <a:r>
              <a:rPr lang="en-US" sz="2800" dirty="0">
                <a:solidFill>
                  <a:schemeClr val="bg1"/>
                </a:solidFill>
                <a:latin typeface="+mj-lt"/>
              </a:rPr>
              <a:t> </a:t>
            </a:r>
            <a:r>
              <a:rPr lang="en-US" sz="2800" dirty="0" err="1">
                <a:solidFill>
                  <a:schemeClr val="bg1"/>
                </a:solidFill>
                <a:latin typeface="+mj-lt"/>
              </a:rPr>
              <a:t>mạch</a:t>
            </a:r>
            <a:r>
              <a:rPr lang="en-US" sz="2800" dirty="0">
                <a:solidFill>
                  <a:schemeClr val="bg1"/>
                </a:solidFill>
                <a:latin typeface="+mj-lt"/>
              </a:rPr>
              <a:t>, HA, SpO</a:t>
            </a:r>
            <a:r>
              <a:rPr lang="en-US" sz="2800" baseline="-25000" dirty="0">
                <a:solidFill>
                  <a:schemeClr val="bg1"/>
                </a:solidFill>
                <a:latin typeface="+mj-lt"/>
              </a:rPr>
              <a:t>2</a:t>
            </a:r>
            <a:r>
              <a:rPr lang="en-US" sz="2800" dirty="0">
                <a:solidFill>
                  <a:schemeClr val="bg1"/>
                </a:solidFill>
                <a:latin typeface="+mj-lt"/>
              </a:rPr>
              <a:t>, XN </a:t>
            </a:r>
            <a:r>
              <a:rPr lang="en-US" sz="2800" dirty="0" err="1" smtClean="0">
                <a:solidFill>
                  <a:schemeClr val="bg1"/>
                </a:solidFill>
                <a:latin typeface="+mj-lt"/>
              </a:rPr>
              <a:t>máu</a:t>
            </a:r>
            <a:r>
              <a:rPr lang="en-US" sz="2800" dirty="0">
                <a:solidFill>
                  <a:schemeClr val="bg1"/>
                </a:solidFill>
                <a:latin typeface="+mj-lt"/>
              </a:rPr>
              <a:t> </a:t>
            </a:r>
            <a:r>
              <a:rPr lang="en-US" sz="2800" dirty="0" err="1">
                <a:solidFill>
                  <a:schemeClr val="bg1"/>
                </a:solidFill>
                <a:latin typeface="+mj-lt"/>
              </a:rPr>
              <a:t>và</a:t>
            </a:r>
            <a:r>
              <a:rPr lang="en-US" sz="2800" dirty="0" smtClean="0">
                <a:solidFill>
                  <a:schemeClr val="bg1"/>
                </a:solidFill>
                <a:latin typeface="+mj-lt"/>
              </a:rPr>
              <a:t> </a:t>
            </a:r>
            <a:r>
              <a:rPr lang="en-US" sz="2800" dirty="0" err="1">
                <a:solidFill>
                  <a:schemeClr val="bg1"/>
                </a:solidFill>
                <a:latin typeface="+mj-lt"/>
              </a:rPr>
              <a:t>đánh</a:t>
            </a:r>
            <a:r>
              <a:rPr lang="en-US" sz="2800" dirty="0">
                <a:solidFill>
                  <a:schemeClr val="bg1"/>
                </a:solidFill>
                <a:latin typeface="+mj-lt"/>
              </a:rPr>
              <a:t> </a:t>
            </a:r>
            <a:r>
              <a:rPr lang="en-US" sz="2800" dirty="0" err="1">
                <a:solidFill>
                  <a:schemeClr val="bg1"/>
                </a:solidFill>
                <a:latin typeface="+mj-lt"/>
              </a:rPr>
              <a:t>giá</a:t>
            </a:r>
            <a:r>
              <a:rPr lang="en-US" sz="2800" dirty="0">
                <a:solidFill>
                  <a:schemeClr val="bg1"/>
                </a:solidFill>
                <a:latin typeface="+mj-lt"/>
              </a:rPr>
              <a:t> </a:t>
            </a:r>
            <a:r>
              <a:rPr lang="en-US" sz="2800" dirty="0" err="1">
                <a:solidFill>
                  <a:schemeClr val="bg1"/>
                </a:solidFill>
                <a:latin typeface="+mj-lt"/>
              </a:rPr>
              <a:t>tưới</a:t>
            </a:r>
            <a:r>
              <a:rPr lang="en-US" sz="2800" dirty="0">
                <a:solidFill>
                  <a:schemeClr val="bg1"/>
                </a:solidFill>
                <a:latin typeface="+mj-lt"/>
              </a:rPr>
              <a:t> </a:t>
            </a:r>
            <a:r>
              <a:rPr lang="en-US" sz="2800" dirty="0" err="1">
                <a:solidFill>
                  <a:schemeClr val="bg1"/>
                </a:solidFill>
                <a:latin typeface="+mj-lt"/>
              </a:rPr>
              <a:t>máu</a:t>
            </a:r>
            <a:r>
              <a:rPr lang="en-US" sz="2800" dirty="0">
                <a:solidFill>
                  <a:schemeClr val="bg1"/>
                </a:solidFill>
                <a:latin typeface="+mj-lt"/>
              </a:rPr>
              <a:t> </a:t>
            </a:r>
            <a:r>
              <a:rPr lang="en-US" sz="2800" dirty="0" err="1">
                <a:solidFill>
                  <a:schemeClr val="bg1"/>
                </a:solidFill>
                <a:latin typeface="+mj-lt"/>
              </a:rPr>
              <a:t>gan</a:t>
            </a:r>
            <a:r>
              <a:rPr lang="en-US" sz="2800" dirty="0">
                <a:solidFill>
                  <a:schemeClr val="bg1"/>
                </a:solidFill>
                <a:latin typeface="+mj-lt"/>
              </a:rPr>
              <a:t>, </a:t>
            </a:r>
            <a:r>
              <a:rPr lang="en-US" sz="2800" dirty="0" err="1">
                <a:solidFill>
                  <a:schemeClr val="bg1"/>
                </a:solidFill>
                <a:latin typeface="+mj-lt"/>
              </a:rPr>
              <a:t>thận</a:t>
            </a:r>
            <a:r>
              <a:rPr lang="en-US" sz="2800" dirty="0">
                <a:solidFill>
                  <a:schemeClr val="bg1"/>
                </a:solidFill>
                <a:latin typeface="+mj-lt"/>
              </a:rPr>
              <a:t>, </a:t>
            </a:r>
            <a:r>
              <a:rPr lang="en-US" sz="2800" dirty="0" err="1">
                <a:solidFill>
                  <a:schemeClr val="bg1"/>
                </a:solidFill>
                <a:latin typeface="+mj-lt"/>
              </a:rPr>
              <a:t>chức</a:t>
            </a:r>
            <a:r>
              <a:rPr lang="en-US" sz="2800" dirty="0">
                <a:solidFill>
                  <a:schemeClr val="bg1"/>
                </a:solidFill>
                <a:latin typeface="+mj-lt"/>
              </a:rPr>
              <a:t> </a:t>
            </a:r>
            <a:r>
              <a:rPr lang="en-US" sz="2800" dirty="0" err="1">
                <a:solidFill>
                  <a:schemeClr val="bg1"/>
                </a:solidFill>
                <a:latin typeface="+mj-lt"/>
              </a:rPr>
              <a:t>năng</a:t>
            </a:r>
            <a:r>
              <a:rPr lang="en-US" sz="2800" dirty="0">
                <a:solidFill>
                  <a:schemeClr val="bg1"/>
                </a:solidFill>
                <a:latin typeface="+mj-lt"/>
              </a:rPr>
              <a:t> </a:t>
            </a:r>
            <a:r>
              <a:rPr lang="en-US" sz="2800" dirty="0" err="1">
                <a:solidFill>
                  <a:schemeClr val="bg1"/>
                </a:solidFill>
                <a:latin typeface="+mj-lt"/>
              </a:rPr>
              <a:t>tim</a:t>
            </a:r>
            <a:r>
              <a:rPr lang="en-US" sz="2800" dirty="0">
                <a:solidFill>
                  <a:schemeClr val="bg1"/>
                </a:solidFill>
                <a:latin typeface="+mj-lt"/>
              </a:rPr>
              <a:t> qua </a:t>
            </a:r>
            <a:r>
              <a:rPr lang="en-US" sz="2800" dirty="0" err="1">
                <a:solidFill>
                  <a:schemeClr val="bg1"/>
                </a:solidFill>
                <a:latin typeface="+mj-lt"/>
              </a:rPr>
              <a:t>siêu</a:t>
            </a:r>
            <a:r>
              <a:rPr lang="en-US" sz="2800" dirty="0">
                <a:solidFill>
                  <a:schemeClr val="bg1"/>
                </a:solidFill>
                <a:latin typeface="+mj-lt"/>
              </a:rPr>
              <a:t> </a:t>
            </a:r>
            <a:r>
              <a:rPr lang="en-US" sz="2800" dirty="0" err="1">
                <a:solidFill>
                  <a:schemeClr val="bg1"/>
                </a:solidFill>
                <a:latin typeface="+mj-lt"/>
              </a:rPr>
              <a:t>âm</a:t>
            </a:r>
            <a:r>
              <a:rPr lang="en-US" sz="2800" dirty="0">
                <a:solidFill>
                  <a:schemeClr val="bg1"/>
                </a:solidFill>
                <a:latin typeface="+mj-lt"/>
              </a:rPr>
              <a:t>. </a:t>
            </a:r>
          </a:p>
        </p:txBody>
      </p:sp>
      <p:sp>
        <p:nvSpPr>
          <p:cNvPr id="18" name="TextBox 17"/>
          <p:cNvSpPr txBox="1"/>
          <p:nvPr/>
        </p:nvSpPr>
        <p:spPr>
          <a:xfrm>
            <a:off x="271863" y="3639115"/>
            <a:ext cx="8580152" cy="2246769"/>
          </a:xfrm>
          <a:prstGeom prst="rect">
            <a:avLst/>
          </a:prstGeom>
          <a:noFill/>
        </p:spPr>
        <p:txBody>
          <a:bodyPr wrap="square" rtlCol="0">
            <a:spAutoFit/>
          </a:bodyPr>
          <a:lstStyle/>
          <a:p>
            <a:pPr lvl="0" algn="just"/>
            <a:r>
              <a:rPr lang="en-US" sz="2800" dirty="0" err="1">
                <a:solidFill>
                  <a:schemeClr val="bg1"/>
                </a:solidFill>
                <a:latin typeface="+mj-lt"/>
              </a:rPr>
              <a:t>Diễn</a:t>
            </a:r>
            <a:r>
              <a:rPr lang="en-US" sz="2800" dirty="0">
                <a:solidFill>
                  <a:schemeClr val="bg1"/>
                </a:solidFill>
                <a:latin typeface="+mj-lt"/>
              </a:rPr>
              <a:t> </a:t>
            </a:r>
            <a:r>
              <a:rPr lang="en-US" sz="2800" dirty="0" err="1">
                <a:solidFill>
                  <a:schemeClr val="bg1"/>
                </a:solidFill>
                <a:latin typeface="+mj-lt"/>
              </a:rPr>
              <a:t>tiến</a:t>
            </a:r>
            <a:r>
              <a:rPr lang="en-US" sz="2800" dirty="0">
                <a:solidFill>
                  <a:schemeClr val="bg1"/>
                </a:solidFill>
                <a:latin typeface="+mj-lt"/>
              </a:rPr>
              <a:t>: </a:t>
            </a:r>
            <a:r>
              <a:rPr lang="en-US" sz="2800" dirty="0" err="1">
                <a:solidFill>
                  <a:schemeClr val="bg1"/>
                </a:solidFill>
                <a:latin typeface="+mj-lt"/>
              </a:rPr>
              <a:t>Sau</a:t>
            </a:r>
            <a:r>
              <a:rPr lang="en-US" sz="2800" dirty="0">
                <a:solidFill>
                  <a:schemeClr val="bg1"/>
                </a:solidFill>
                <a:latin typeface="+mj-lt"/>
              </a:rPr>
              <a:t> </a:t>
            </a:r>
            <a:r>
              <a:rPr lang="en-US" sz="2800" dirty="0" smtClean="0">
                <a:solidFill>
                  <a:schemeClr val="bg1"/>
                </a:solidFill>
                <a:latin typeface="+mj-lt"/>
              </a:rPr>
              <a:t>20 </a:t>
            </a:r>
            <a:r>
              <a:rPr lang="en-US" sz="2800" dirty="0" err="1">
                <a:solidFill>
                  <a:schemeClr val="bg1"/>
                </a:solidFill>
                <a:latin typeface="+mj-lt"/>
              </a:rPr>
              <a:t>phút</a:t>
            </a:r>
            <a:r>
              <a:rPr lang="en-US" sz="2800" dirty="0">
                <a:solidFill>
                  <a:schemeClr val="bg1"/>
                </a:solidFill>
                <a:latin typeface="+mj-lt"/>
              </a:rPr>
              <a:t>, </a:t>
            </a:r>
            <a:r>
              <a:rPr lang="en-US" sz="2800" dirty="0" err="1">
                <a:solidFill>
                  <a:schemeClr val="bg1"/>
                </a:solidFill>
                <a:latin typeface="+mj-lt"/>
              </a:rPr>
              <a:t>huyết</a:t>
            </a:r>
            <a:r>
              <a:rPr lang="en-US" sz="2800" dirty="0">
                <a:solidFill>
                  <a:schemeClr val="bg1"/>
                </a:solidFill>
                <a:latin typeface="+mj-lt"/>
              </a:rPr>
              <a:t> </a:t>
            </a:r>
            <a:r>
              <a:rPr lang="en-US" sz="2800" dirty="0" err="1">
                <a:solidFill>
                  <a:schemeClr val="bg1"/>
                </a:solidFill>
                <a:latin typeface="+mj-lt"/>
              </a:rPr>
              <a:t>áp</a:t>
            </a:r>
            <a:r>
              <a:rPr lang="en-US" sz="2800" dirty="0">
                <a:solidFill>
                  <a:schemeClr val="bg1"/>
                </a:solidFill>
                <a:latin typeface="+mj-lt"/>
              </a:rPr>
              <a:t> </a:t>
            </a:r>
            <a:r>
              <a:rPr lang="en-US" sz="2800" dirty="0" err="1">
                <a:solidFill>
                  <a:schemeClr val="bg1"/>
                </a:solidFill>
                <a:latin typeface="+mj-lt"/>
              </a:rPr>
              <a:t>tụt</a:t>
            </a:r>
            <a:r>
              <a:rPr lang="en-US" sz="2800" dirty="0">
                <a:solidFill>
                  <a:schemeClr val="bg1"/>
                </a:solidFill>
                <a:latin typeface="+mj-lt"/>
              </a:rPr>
              <a:t> </a:t>
            </a:r>
            <a:r>
              <a:rPr lang="en-US" sz="2800" dirty="0" err="1">
                <a:solidFill>
                  <a:schemeClr val="bg1"/>
                </a:solidFill>
                <a:latin typeface="+mj-lt"/>
              </a:rPr>
              <a:t>dần</a:t>
            </a:r>
            <a:r>
              <a:rPr lang="en-US" sz="2800" dirty="0">
                <a:solidFill>
                  <a:schemeClr val="bg1"/>
                </a:solidFill>
                <a:latin typeface="+mj-lt"/>
              </a:rPr>
              <a:t>, SpO</a:t>
            </a:r>
            <a:r>
              <a:rPr lang="en-US" sz="2800" baseline="-25000" dirty="0">
                <a:solidFill>
                  <a:schemeClr val="bg1"/>
                </a:solidFill>
                <a:latin typeface="+mj-lt"/>
              </a:rPr>
              <a:t>2 </a:t>
            </a:r>
            <a:endParaRPr lang="en-US" sz="2800" baseline="-25000" dirty="0" smtClean="0">
              <a:solidFill>
                <a:schemeClr val="bg1"/>
              </a:solidFill>
              <a:latin typeface="+mj-lt"/>
            </a:endParaRPr>
          </a:p>
          <a:p>
            <a:pPr lvl="0" algn="just"/>
            <a:r>
              <a:rPr lang="en-US" sz="2800" dirty="0" err="1" smtClean="0">
                <a:solidFill>
                  <a:schemeClr val="bg1"/>
                </a:solidFill>
                <a:latin typeface="+mj-lt"/>
              </a:rPr>
              <a:t>giảm</a:t>
            </a:r>
            <a:r>
              <a:rPr lang="en-US" sz="2800" dirty="0" smtClean="0">
                <a:solidFill>
                  <a:schemeClr val="bg1"/>
                </a:solidFill>
                <a:latin typeface="+mj-lt"/>
              </a:rPr>
              <a:t> </a:t>
            </a:r>
            <a:r>
              <a:rPr lang="en-US" sz="2800" dirty="0" err="1">
                <a:solidFill>
                  <a:schemeClr val="bg1"/>
                </a:solidFill>
                <a:latin typeface="+mj-lt"/>
              </a:rPr>
              <a:t>dần</a:t>
            </a:r>
            <a:r>
              <a:rPr lang="en-US" sz="2800" dirty="0">
                <a:solidFill>
                  <a:schemeClr val="bg1"/>
                </a:solidFill>
                <a:latin typeface="+mj-lt"/>
              </a:rPr>
              <a:t>, </a:t>
            </a:r>
            <a:r>
              <a:rPr lang="en-US" sz="2800" dirty="0" err="1">
                <a:solidFill>
                  <a:schemeClr val="bg1"/>
                </a:solidFill>
                <a:latin typeface="+mj-lt"/>
              </a:rPr>
              <a:t>mạch</a:t>
            </a:r>
            <a:r>
              <a:rPr lang="en-US" sz="2800" dirty="0">
                <a:solidFill>
                  <a:schemeClr val="bg1"/>
                </a:solidFill>
                <a:latin typeface="+mj-lt"/>
              </a:rPr>
              <a:t> </a:t>
            </a:r>
            <a:r>
              <a:rPr lang="en-US" sz="2800" dirty="0" err="1">
                <a:solidFill>
                  <a:schemeClr val="bg1"/>
                </a:solidFill>
                <a:latin typeface="+mj-lt"/>
              </a:rPr>
              <a:t>chậm</a:t>
            </a:r>
            <a:r>
              <a:rPr lang="en-US" sz="2800" dirty="0">
                <a:solidFill>
                  <a:schemeClr val="bg1"/>
                </a:solidFill>
                <a:latin typeface="+mj-lt"/>
              </a:rPr>
              <a:t> </a:t>
            </a:r>
            <a:r>
              <a:rPr lang="en-US" sz="2800" dirty="0" err="1" smtClean="0">
                <a:solidFill>
                  <a:schemeClr val="bg1"/>
                </a:solidFill>
                <a:latin typeface="+mj-lt"/>
              </a:rPr>
              <a:t>dần</a:t>
            </a:r>
            <a:r>
              <a:rPr lang="en-US" sz="2800" dirty="0" smtClean="0">
                <a:solidFill>
                  <a:schemeClr val="bg1"/>
                </a:solidFill>
                <a:latin typeface="+mj-lt"/>
              </a:rPr>
              <a:t>, </a:t>
            </a:r>
            <a:r>
              <a:rPr lang="en-US" sz="2800" dirty="0" err="1" smtClean="0">
                <a:solidFill>
                  <a:schemeClr val="bg1"/>
                </a:solidFill>
                <a:latin typeface="+mj-lt"/>
              </a:rPr>
              <a:t>loạn</a:t>
            </a:r>
            <a:r>
              <a:rPr lang="en-US" sz="2800" dirty="0" smtClean="0">
                <a:solidFill>
                  <a:schemeClr val="bg1"/>
                </a:solidFill>
                <a:latin typeface="+mj-lt"/>
              </a:rPr>
              <a:t> </a:t>
            </a:r>
            <a:r>
              <a:rPr lang="en-US" sz="2800" dirty="0" err="1" smtClean="0">
                <a:solidFill>
                  <a:schemeClr val="bg1"/>
                </a:solidFill>
                <a:latin typeface="+mj-lt"/>
              </a:rPr>
              <a:t>nhịp</a:t>
            </a:r>
            <a:r>
              <a:rPr lang="en-US" sz="2800" dirty="0" smtClean="0">
                <a:solidFill>
                  <a:schemeClr val="bg1"/>
                </a:solidFill>
                <a:latin typeface="+mj-lt"/>
              </a:rPr>
              <a:t> </a:t>
            </a:r>
            <a:r>
              <a:rPr lang="en-US" sz="2800" dirty="0" err="1">
                <a:solidFill>
                  <a:schemeClr val="bg1"/>
                </a:solidFill>
                <a:latin typeface="+mj-lt"/>
              </a:rPr>
              <a:t>rồi</a:t>
            </a:r>
            <a:r>
              <a:rPr lang="en-US" sz="2800" dirty="0">
                <a:solidFill>
                  <a:schemeClr val="bg1"/>
                </a:solidFill>
                <a:latin typeface="+mj-lt"/>
              </a:rPr>
              <a:t> </a:t>
            </a:r>
            <a:r>
              <a:rPr lang="en-US" sz="2800" dirty="0" err="1">
                <a:solidFill>
                  <a:schemeClr val="bg1"/>
                </a:solidFill>
                <a:latin typeface="+mj-lt"/>
              </a:rPr>
              <a:t>ngưng</a:t>
            </a:r>
            <a:r>
              <a:rPr lang="en-US" sz="2800" dirty="0">
                <a:solidFill>
                  <a:schemeClr val="bg1"/>
                </a:solidFill>
                <a:latin typeface="+mj-lt"/>
              </a:rPr>
              <a:t>. </a:t>
            </a:r>
            <a:r>
              <a:rPr lang="en-US" sz="2800" dirty="0" err="1">
                <a:solidFill>
                  <a:schemeClr val="bg1"/>
                </a:solidFill>
                <a:latin typeface="+mj-lt"/>
              </a:rPr>
              <a:t>Khi</a:t>
            </a:r>
            <a:r>
              <a:rPr lang="en-US" sz="2800" dirty="0">
                <a:solidFill>
                  <a:schemeClr val="bg1"/>
                </a:solidFill>
                <a:latin typeface="+mj-lt"/>
              </a:rPr>
              <a:t> </a:t>
            </a:r>
            <a:r>
              <a:rPr lang="en-US" sz="2800" dirty="0" err="1">
                <a:solidFill>
                  <a:schemeClr val="bg1"/>
                </a:solidFill>
                <a:latin typeface="+mj-lt"/>
              </a:rPr>
              <a:t>hội</a:t>
            </a:r>
            <a:r>
              <a:rPr lang="en-US" sz="2800" dirty="0">
                <a:solidFill>
                  <a:schemeClr val="bg1"/>
                </a:solidFill>
                <a:latin typeface="+mj-lt"/>
              </a:rPr>
              <a:t> </a:t>
            </a:r>
            <a:r>
              <a:rPr lang="en-US" sz="2800" dirty="0" err="1">
                <a:solidFill>
                  <a:schemeClr val="bg1"/>
                </a:solidFill>
                <a:latin typeface="+mj-lt"/>
              </a:rPr>
              <a:t>đồng</a:t>
            </a:r>
            <a:r>
              <a:rPr lang="en-US" sz="2800" dirty="0">
                <a:solidFill>
                  <a:schemeClr val="bg1"/>
                </a:solidFill>
                <a:latin typeface="+mj-lt"/>
              </a:rPr>
              <a:t> </a:t>
            </a:r>
            <a:r>
              <a:rPr lang="en-US" sz="2800" dirty="0" err="1">
                <a:solidFill>
                  <a:schemeClr val="bg1"/>
                </a:solidFill>
                <a:latin typeface="+mj-lt"/>
              </a:rPr>
              <a:t>tuyên</a:t>
            </a:r>
            <a:r>
              <a:rPr lang="en-US" sz="2800" dirty="0">
                <a:solidFill>
                  <a:schemeClr val="bg1"/>
                </a:solidFill>
                <a:latin typeface="+mj-lt"/>
              </a:rPr>
              <a:t> </a:t>
            </a:r>
            <a:r>
              <a:rPr lang="en-US" sz="2800" dirty="0" err="1">
                <a:solidFill>
                  <a:schemeClr val="bg1"/>
                </a:solidFill>
                <a:latin typeface="+mj-lt"/>
              </a:rPr>
              <a:t>bô</a:t>
            </a:r>
            <a:r>
              <a:rPr lang="en-US" sz="2800" dirty="0">
                <a:solidFill>
                  <a:schemeClr val="bg1"/>
                </a:solidFill>
                <a:latin typeface="+mj-lt"/>
              </a:rPr>
              <a:t>́ </a:t>
            </a:r>
            <a:r>
              <a:rPr lang="en-US" sz="2800" dirty="0" err="1">
                <a:solidFill>
                  <a:schemeClr val="bg1"/>
                </a:solidFill>
                <a:latin typeface="+mj-lt"/>
              </a:rPr>
              <a:t>ngưng</a:t>
            </a:r>
            <a:r>
              <a:rPr lang="en-US" sz="2800" dirty="0">
                <a:solidFill>
                  <a:schemeClr val="bg1"/>
                </a:solidFill>
                <a:latin typeface="+mj-lt"/>
              </a:rPr>
              <a:t> </a:t>
            </a:r>
            <a:r>
              <a:rPr lang="en-US" sz="2800" dirty="0" err="1">
                <a:solidFill>
                  <a:schemeClr val="bg1"/>
                </a:solidFill>
                <a:latin typeface="+mj-lt"/>
              </a:rPr>
              <a:t>tim</a:t>
            </a:r>
            <a:r>
              <a:rPr lang="en-US" sz="2800" dirty="0">
                <a:solidFill>
                  <a:schemeClr val="bg1"/>
                </a:solidFill>
                <a:latin typeface="+mj-lt"/>
              </a:rPr>
              <a:t> </a:t>
            </a:r>
            <a:r>
              <a:rPr lang="en-US" sz="2800" dirty="0" err="1">
                <a:solidFill>
                  <a:schemeClr val="bg1"/>
                </a:solidFill>
                <a:latin typeface="+mj-lt"/>
              </a:rPr>
              <a:t>thì</a:t>
            </a:r>
            <a:r>
              <a:rPr lang="en-US" sz="2800" dirty="0">
                <a:solidFill>
                  <a:schemeClr val="bg1"/>
                </a:solidFill>
                <a:latin typeface="+mj-lt"/>
              </a:rPr>
              <a:t> </a:t>
            </a:r>
            <a:r>
              <a:rPr lang="en-US" sz="2800" dirty="0" err="1">
                <a:solidFill>
                  <a:schemeClr val="bg1"/>
                </a:solidFill>
                <a:latin typeface="+mj-lt"/>
              </a:rPr>
              <a:t>tiến</a:t>
            </a:r>
            <a:r>
              <a:rPr lang="en-US" sz="2800" dirty="0">
                <a:solidFill>
                  <a:schemeClr val="bg1"/>
                </a:solidFill>
                <a:latin typeface="+mj-lt"/>
              </a:rPr>
              <a:t> </a:t>
            </a:r>
            <a:r>
              <a:rPr lang="en-US" sz="2800" dirty="0" err="1">
                <a:solidFill>
                  <a:schemeClr val="bg1"/>
                </a:solidFill>
                <a:latin typeface="+mj-lt"/>
              </a:rPr>
              <a:t>hành</a:t>
            </a:r>
            <a:r>
              <a:rPr lang="en-US" sz="2800" dirty="0">
                <a:solidFill>
                  <a:schemeClr val="bg1"/>
                </a:solidFill>
                <a:latin typeface="+mj-lt"/>
              </a:rPr>
              <a:t> </a:t>
            </a:r>
            <a:r>
              <a:rPr lang="en-US" sz="2800" dirty="0" err="1">
                <a:solidFill>
                  <a:schemeClr val="bg1"/>
                </a:solidFill>
                <a:latin typeface="+mj-lt"/>
              </a:rPr>
              <a:t>lấy</a:t>
            </a:r>
            <a:r>
              <a:rPr lang="en-US" sz="2800" dirty="0">
                <a:solidFill>
                  <a:schemeClr val="bg1"/>
                </a:solidFill>
                <a:latin typeface="+mj-lt"/>
              </a:rPr>
              <a:t> </a:t>
            </a:r>
            <a:r>
              <a:rPr lang="en-US" sz="2800" dirty="0" err="1">
                <a:solidFill>
                  <a:schemeClr val="bg1"/>
                </a:solidFill>
                <a:latin typeface="+mj-lt"/>
              </a:rPr>
              <a:t>tạng</a:t>
            </a:r>
            <a:r>
              <a:rPr lang="en-US" sz="2800" dirty="0">
                <a:solidFill>
                  <a:schemeClr val="bg1"/>
                </a:solidFill>
                <a:latin typeface="+mj-lt"/>
              </a:rPr>
              <a:t> </a:t>
            </a:r>
            <a:r>
              <a:rPr lang="en-US" sz="2800" dirty="0" err="1">
                <a:solidFill>
                  <a:schemeClr val="bg1"/>
                </a:solidFill>
                <a:latin typeface="+mj-lt"/>
              </a:rPr>
              <a:t>ghép</a:t>
            </a:r>
            <a:r>
              <a:rPr lang="en-US" sz="2800" dirty="0">
                <a:solidFill>
                  <a:schemeClr val="bg1"/>
                </a:solidFill>
                <a:latin typeface="+mj-lt"/>
              </a:rPr>
              <a:t> </a:t>
            </a:r>
            <a:r>
              <a:rPr lang="en-US" sz="2800" dirty="0" err="1">
                <a:solidFill>
                  <a:schemeClr val="bg1"/>
                </a:solidFill>
                <a:latin typeface="+mj-lt"/>
              </a:rPr>
              <a:t>một</a:t>
            </a:r>
            <a:r>
              <a:rPr lang="en-US" sz="2800" dirty="0">
                <a:solidFill>
                  <a:schemeClr val="bg1"/>
                </a:solidFill>
                <a:latin typeface="+mj-lt"/>
              </a:rPr>
              <a:t> </a:t>
            </a:r>
            <a:r>
              <a:rPr lang="en-US" sz="2800" dirty="0" err="1">
                <a:solidFill>
                  <a:schemeClr val="bg1"/>
                </a:solidFill>
                <a:latin typeface="+mj-lt"/>
              </a:rPr>
              <a:t>cách</a:t>
            </a:r>
            <a:r>
              <a:rPr lang="en-US" sz="2800" dirty="0">
                <a:solidFill>
                  <a:schemeClr val="bg1"/>
                </a:solidFill>
                <a:latin typeface="+mj-lt"/>
              </a:rPr>
              <a:t> </a:t>
            </a:r>
            <a:r>
              <a:rPr lang="en-US" sz="2800" dirty="0" err="1">
                <a:solidFill>
                  <a:schemeClr val="bg1"/>
                </a:solidFill>
                <a:latin typeface="+mj-lt"/>
              </a:rPr>
              <a:t>khẩn</a:t>
            </a:r>
            <a:r>
              <a:rPr lang="en-US" sz="2800" dirty="0">
                <a:solidFill>
                  <a:schemeClr val="bg1"/>
                </a:solidFill>
                <a:latin typeface="+mj-lt"/>
              </a:rPr>
              <a:t> </a:t>
            </a:r>
            <a:r>
              <a:rPr lang="en-US" sz="2800" dirty="0" err="1">
                <a:solidFill>
                  <a:schemeClr val="bg1"/>
                </a:solidFill>
                <a:latin typeface="+mj-lt"/>
              </a:rPr>
              <a:t>trương</a:t>
            </a:r>
            <a:r>
              <a:rPr lang="en-US" sz="2800" dirty="0">
                <a:solidFill>
                  <a:schemeClr val="bg1"/>
                </a:solidFill>
                <a:latin typeface="+mj-lt"/>
              </a:rPr>
              <a:t>. </a:t>
            </a:r>
            <a:r>
              <a:rPr lang="en-US" sz="2800" dirty="0" err="1">
                <a:solidFill>
                  <a:schemeClr val="bg1"/>
                </a:solidFill>
                <a:latin typeface="+mj-lt"/>
              </a:rPr>
              <a:t>Thời</a:t>
            </a:r>
            <a:r>
              <a:rPr lang="en-US" sz="2800" dirty="0">
                <a:solidFill>
                  <a:schemeClr val="bg1"/>
                </a:solidFill>
                <a:latin typeface="+mj-lt"/>
              </a:rPr>
              <a:t> </a:t>
            </a:r>
            <a:r>
              <a:rPr lang="en-US" sz="2800" dirty="0" err="1">
                <a:solidFill>
                  <a:schemeClr val="bg1"/>
                </a:solidFill>
                <a:latin typeface="+mj-lt"/>
              </a:rPr>
              <a:t>gian</a:t>
            </a:r>
            <a:r>
              <a:rPr lang="en-US" sz="2800" dirty="0">
                <a:solidFill>
                  <a:schemeClr val="bg1"/>
                </a:solidFill>
                <a:latin typeface="+mj-lt"/>
              </a:rPr>
              <a:t> </a:t>
            </a:r>
            <a:r>
              <a:rPr lang="en-US" sz="2800" dirty="0" err="1" smtClean="0">
                <a:solidFill>
                  <a:schemeClr val="bg1"/>
                </a:solidFill>
                <a:latin typeface="+mj-lt"/>
              </a:rPr>
              <a:t>từ</a:t>
            </a:r>
            <a:r>
              <a:rPr lang="en-US" sz="2800" dirty="0" smtClean="0">
                <a:solidFill>
                  <a:schemeClr val="bg1"/>
                </a:solidFill>
                <a:latin typeface="+mj-lt"/>
              </a:rPr>
              <a:t> </a:t>
            </a:r>
            <a:r>
              <a:rPr lang="en-US" sz="2800" dirty="0" err="1">
                <a:solidFill>
                  <a:schemeClr val="bg1"/>
                </a:solidFill>
                <a:latin typeface="+mj-lt"/>
              </a:rPr>
              <a:t>lúc</a:t>
            </a:r>
            <a:r>
              <a:rPr lang="en-US" sz="2800" dirty="0">
                <a:solidFill>
                  <a:schemeClr val="bg1"/>
                </a:solidFill>
                <a:latin typeface="+mj-lt"/>
              </a:rPr>
              <a:t> </a:t>
            </a:r>
            <a:r>
              <a:rPr lang="en-US" sz="2800" dirty="0" err="1">
                <a:solidFill>
                  <a:schemeClr val="bg1"/>
                </a:solidFill>
                <a:latin typeface="+mj-lt"/>
              </a:rPr>
              <a:t>ngưng</a:t>
            </a:r>
            <a:r>
              <a:rPr lang="en-US" sz="2800" dirty="0">
                <a:solidFill>
                  <a:schemeClr val="bg1"/>
                </a:solidFill>
                <a:latin typeface="+mj-lt"/>
              </a:rPr>
              <a:t> </a:t>
            </a:r>
            <a:r>
              <a:rPr lang="en-US" sz="2800" dirty="0" err="1">
                <a:solidFill>
                  <a:schemeClr val="bg1"/>
                </a:solidFill>
                <a:latin typeface="+mj-lt"/>
              </a:rPr>
              <a:t>tim</a:t>
            </a:r>
            <a:r>
              <a:rPr lang="en-US" sz="2800" dirty="0">
                <a:solidFill>
                  <a:schemeClr val="bg1"/>
                </a:solidFill>
                <a:latin typeface="+mj-lt"/>
              </a:rPr>
              <a:t> </a:t>
            </a:r>
            <a:r>
              <a:rPr lang="en-US" sz="2800" dirty="0" err="1">
                <a:solidFill>
                  <a:schemeClr val="bg1"/>
                </a:solidFill>
                <a:latin typeface="+mj-lt"/>
              </a:rPr>
              <a:t>đến</a:t>
            </a:r>
            <a:r>
              <a:rPr lang="en-US" sz="2800" dirty="0">
                <a:solidFill>
                  <a:schemeClr val="bg1"/>
                </a:solidFill>
                <a:latin typeface="+mj-lt"/>
              </a:rPr>
              <a:t> </a:t>
            </a:r>
            <a:r>
              <a:rPr lang="en-US" sz="2800" dirty="0" err="1">
                <a:solidFill>
                  <a:schemeClr val="bg1"/>
                </a:solidFill>
                <a:latin typeface="+mj-lt"/>
              </a:rPr>
              <a:t>lúc</a:t>
            </a:r>
            <a:r>
              <a:rPr lang="en-US" sz="2800" dirty="0">
                <a:solidFill>
                  <a:schemeClr val="bg1"/>
                </a:solidFill>
                <a:latin typeface="+mj-lt"/>
              </a:rPr>
              <a:t> </a:t>
            </a:r>
            <a:r>
              <a:rPr lang="en-US" sz="2800" dirty="0" smtClean="0">
                <a:solidFill>
                  <a:schemeClr val="bg1"/>
                </a:solidFill>
                <a:latin typeface="+mj-lt"/>
              </a:rPr>
              <a:t>t</a:t>
            </a:r>
            <a:r>
              <a:rPr lang="vi-VN" sz="2800" dirty="0" smtClean="0">
                <a:solidFill>
                  <a:schemeClr val="bg1"/>
                </a:solidFill>
                <a:latin typeface="+mj-lt"/>
              </a:rPr>
              <a:t>ưới</a:t>
            </a:r>
            <a:r>
              <a:rPr lang="en-US" sz="2800" dirty="0" smtClean="0">
                <a:solidFill>
                  <a:schemeClr val="bg1"/>
                </a:solidFill>
                <a:latin typeface="+mj-lt"/>
              </a:rPr>
              <a:t> </a:t>
            </a:r>
            <a:r>
              <a:rPr lang="en-US" sz="2800" dirty="0" err="1" smtClean="0">
                <a:solidFill>
                  <a:schemeClr val="bg1"/>
                </a:solidFill>
                <a:latin typeface="+mj-lt"/>
              </a:rPr>
              <a:t>rửa</a:t>
            </a:r>
            <a:r>
              <a:rPr lang="en-US" sz="2800" dirty="0" smtClean="0">
                <a:solidFill>
                  <a:schemeClr val="bg1"/>
                </a:solidFill>
                <a:latin typeface="+mj-lt"/>
              </a:rPr>
              <a:t> </a:t>
            </a:r>
            <a:r>
              <a:rPr lang="en-US" sz="2800" dirty="0" err="1" smtClean="0">
                <a:solidFill>
                  <a:schemeClr val="bg1"/>
                </a:solidFill>
                <a:latin typeface="+mj-lt"/>
              </a:rPr>
              <a:t>thận</a:t>
            </a:r>
            <a:r>
              <a:rPr lang="en-US" sz="2800" dirty="0" smtClean="0">
                <a:solidFill>
                  <a:schemeClr val="bg1"/>
                </a:solidFill>
                <a:latin typeface="+mj-lt"/>
              </a:rPr>
              <a:t> </a:t>
            </a:r>
            <a:r>
              <a:rPr lang="en-US" sz="2800" dirty="0" err="1">
                <a:solidFill>
                  <a:schemeClr val="bg1"/>
                </a:solidFill>
                <a:latin typeface="+mj-lt"/>
              </a:rPr>
              <a:t>hiến</a:t>
            </a:r>
            <a:r>
              <a:rPr lang="en-US" sz="2800" dirty="0">
                <a:solidFill>
                  <a:schemeClr val="bg1"/>
                </a:solidFill>
                <a:latin typeface="+mj-lt"/>
              </a:rPr>
              <a:t> </a:t>
            </a:r>
            <a:r>
              <a:rPr lang="en-US" sz="2800" dirty="0" err="1" smtClean="0">
                <a:solidFill>
                  <a:schemeClr val="bg1"/>
                </a:solidFill>
                <a:latin typeface="+mj-lt"/>
              </a:rPr>
              <a:t>là</a:t>
            </a:r>
            <a:r>
              <a:rPr lang="en-US" sz="2800" dirty="0" smtClean="0">
                <a:solidFill>
                  <a:schemeClr val="bg1"/>
                </a:solidFill>
                <a:latin typeface="+mj-lt"/>
              </a:rPr>
              <a:t> </a:t>
            </a:r>
            <a:r>
              <a:rPr lang="en-US" sz="2800" dirty="0">
                <a:solidFill>
                  <a:schemeClr val="bg1"/>
                </a:solidFill>
                <a:latin typeface="+mj-lt"/>
              </a:rPr>
              <a:t>17 </a:t>
            </a:r>
            <a:r>
              <a:rPr lang="en-US" sz="2800" dirty="0" err="1" smtClean="0">
                <a:solidFill>
                  <a:schemeClr val="bg1"/>
                </a:solidFill>
                <a:latin typeface="+mj-lt"/>
              </a:rPr>
              <a:t>phút</a:t>
            </a:r>
            <a:r>
              <a:rPr lang="en-US" sz="2800" dirty="0" smtClean="0">
                <a:solidFill>
                  <a:schemeClr val="bg1"/>
                </a:solidFill>
                <a:latin typeface="+mj-lt"/>
              </a:rPr>
              <a:t>.</a:t>
            </a:r>
            <a:endParaRPr lang="en-US" sz="2800" dirty="0">
              <a:solidFill>
                <a:schemeClr val="bg1"/>
              </a:solidFill>
              <a:latin typeface="+mj-lt"/>
            </a:endParaRPr>
          </a:p>
        </p:txBody>
      </p:sp>
    </p:spTree>
    <p:extLst>
      <p:ext uri="{BB962C8B-B14F-4D97-AF65-F5344CB8AC3E}">
        <p14:creationId xmlns:p14="http://schemas.microsoft.com/office/powerpoint/2010/main" xmlns="" val="3431427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3">
      <a:dk1>
        <a:srgbClr val="002A00"/>
      </a:dk1>
      <a:lt1>
        <a:srgbClr val="FFFFFF"/>
      </a:lt1>
      <a:dk2>
        <a:srgbClr val="FFFFE7"/>
      </a:dk2>
      <a:lt2>
        <a:srgbClr val="B2B2B2"/>
      </a:lt2>
      <a:accent1>
        <a:srgbClr val="6D77BF"/>
      </a:accent1>
      <a:accent2>
        <a:srgbClr val="669900"/>
      </a:accent2>
      <a:accent3>
        <a:srgbClr val="FFFFFF"/>
      </a:accent3>
      <a:accent4>
        <a:srgbClr val="002200"/>
      </a:accent4>
      <a:accent5>
        <a:srgbClr val="BABDDC"/>
      </a:accent5>
      <a:accent6>
        <a:srgbClr val="5C8A00"/>
      </a:accent6>
      <a:hlink>
        <a:srgbClr val="A76E23"/>
      </a:hlink>
      <a:folHlink>
        <a:srgbClr val="145232"/>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sample 1">
        <a:dk1>
          <a:srgbClr val="000066"/>
        </a:dk1>
        <a:lt1>
          <a:srgbClr val="FFFFFF"/>
        </a:lt1>
        <a:dk2>
          <a:srgbClr val="E1E1E7"/>
        </a:dk2>
        <a:lt2>
          <a:srgbClr val="B2B2B2"/>
        </a:lt2>
        <a:accent1>
          <a:srgbClr val="009999"/>
        </a:accent1>
        <a:accent2>
          <a:srgbClr val="FF9933"/>
        </a:accent2>
        <a:accent3>
          <a:srgbClr val="FFFFFF"/>
        </a:accent3>
        <a:accent4>
          <a:srgbClr val="000056"/>
        </a:accent4>
        <a:accent5>
          <a:srgbClr val="AACACA"/>
        </a:accent5>
        <a:accent6>
          <a:srgbClr val="E78A2D"/>
        </a:accent6>
        <a:hlink>
          <a:srgbClr val="6A9EB0"/>
        </a:hlink>
        <a:folHlink>
          <a:srgbClr val="336699"/>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FFFFFF"/>
        </a:dk2>
        <a:lt2>
          <a:srgbClr val="B2B2B2"/>
        </a:lt2>
        <a:accent1>
          <a:srgbClr val="C0D070"/>
        </a:accent1>
        <a:accent2>
          <a:srgbClr val="0099CC"/>
        </a:accent2>
        <a:accent3>
          <a:srgbClr val="FFFFFF"/>
        </a:accent3>
        <a:accent4>
          <a:srgbClr val="000000"/>
        </a:accent4>
        <a:accent5>
          <a:srgbClr val="DCE4BB"/>
        </a:accent5>
        <a:accent6>
          <a:srgbClr val="008AB9"/>
        </a:accent6>
        <a:hlink>
          <a:srgbClr val="CA9938"/>
        </a:hlink>
        <a:folHlink>
          <a:srgbClr val="683241"/>
        </a:folHlink>
      </a:clrScheme>
      <a:clrMap bg1="lt1" tx1="dk1" bg2="lt2" tx2="dk2" accent1="accent1" accent2="accent2" accent3="accent3" accent4="accent4" accent5="accent5" accent6="accent6" hlink="hlink" folHlink="folHlink"/>
    </a:extraClrScheme>
    <a:extraClrScheme>
      <a:clrScheme name="sample 3">
        <a:dk1>
          <a:srgbClr val="002A00"/>
        </a:dk1>
        <a:lt1>
          <a:srgbClr val="FFFFFF"/>
        </a:lt1>
        <a:dk2>
          <a:srgbClr val="FFFFE7"/>
        </a:dk2>
        <a:lt2>
          <a:srgbClr val="B2B2B2"/>
        </a:lt2>
        <a:accent1>
          <a:srgbClr val="6D77BF"/>
        </a:accent1>
        <a:accent2>
          <a:srgbClr val="669900"/>
        </a:accent2>
        <a:accent3>
          <a:srgbClr val="FFFFFF"/>
        </a:accent3>
        <a:accent4>
          <a:srgbClr val="002200"/>
        </a:accent4>
        <a:accent5>
          <a:srgbClr val="BABDDC"/>
        </a:accent5>
        <a:accent6>
          <a:srgbClr val="5C8A00"/>
        </a:accent6>
        <a:hlink>
          <a:srgbClr val="A76E23"/>
        </a:hlink>
        <a:folHlink>
          <a:srgbClr val="1452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cdb2004112l</Template>
  <TotalTime>27025</TotalTime>
  <Words>2228</Words>
  <Application>Microsoft Office PowerPoint</Application>
  <PresentationFormat>On-screen Show (4:3)</PresentationFormat>
  <Paragraphs>104</Paragraphs>
  <Slides>18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sample</vt:lpstr>
      <vt:lpstr>Image</vt:lpstr>
      <vt:lpstr>Slide 1</vt:lpstr>
      <vt:lpstr>ĐẶT VẤN ĐỀ</vt:lpstr>
      <vt:lpstr>TỔNG QUAN</vt:lpstr>
      <vt:lpstr>TỔNG QUAN</vt:lpstr>
      <vt:lpstr>TIÊU CHUẨN CHỌN LỰA NGƯỜI HIẾN CHẾT TIM  CỦA LEICESTER</vt:lpstr>
      <vt:lpstr>TIÊU CHUẨN CĐ CHẾT TIM  NEW SOUTH WALES</vt:lpstr>
      <vt:lpstr>TIÊU CHUẨN CĐ CHẾT TIM ANH QUỐC </vt:lpstr>
      <vt:lpstr>CA LS: BN HIẾN TẠNG CHẾT TIM</vt:lpstr>
      <vt:lpstr>BN HIẾN TẠNG CHẾT TIM (tt)</vt:lpstr>
      <vt:lpstr>BN NHẬN THẬN THỨ NHẤT</vt:lpstr>
      <vt:lpstr>BN NHẬN THẬN THỨ NHẤT (tt)</vt:lpstr>
      <vt:lpstr>BN NHẬN THẬN THỨ HAI</vt:lpstr>
      <vt:lpstr>BÀN LUẬN</vt:lpstr>
      <vt:lpstr>CÁC GIAI ĐOẠN GIẢM TƯỚI MÁU THẬN</vt:lpstr>
      <vt:lpstr>BÀN LUẬN</vt:lpstr>
      <vt:lpstr>BÀN LUẬN</vt:lpstr>
      <vt:lpstr>KẾT LUẬN</vt:lpstr>
      <vt:lpstr>TÀI LIỆU THAM KHẢO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GÂY MÊ HỒI SỨC TRÊN BỆNH NHÂN CHẾT TIM HIẾN THẬN</dc:title>
  <dc:creator>acer</dc:creator>
  <cp:lastModifiedBy>Windows User</cp:lastModifiedBy>
  <cp:revision>451</cp:revision>
  <dcterms:created xsi:type="dcterms:W3CDTF">2016-03-19T03:37:19Z</dcterms:created>
  <dcterms:modified xsi:type="dcterms:W3CDTF">2016-06-17T09:30:58Z</dcterms:modified>
</cp:coreProperties>
</file>