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3" r:id="rId6"/>
    <p:sldId id="280" r:id="rId7"/>
    <p:sldId id="281" r:id="rId8"/>
    <p:sldId id="283" r:id="rId9"/>
    <p:sldId id="282" r:id="rId10"/>
    <p:sldId id="268" r:id="rId11"/>
    <p:sldId id="269" r:id="rId12"/>
    <p:sldId id="270" r:id="rId13"/>
    <p:sldId id="266" r:id="rId14"/>
    <p:sldId id="272" r:id="rId15"/>
    <p:sldId id="279" r:id="rId16"/>
    <p:sldId id="273" r:id="rId17"/>
    <p:sldId id="274" r:id="rId18"/>
    <p:sldId id="275" r:id="rId19"/>
    <p:sldId id="284" r:id="rId20"/>
    <p:sldId id="285" r:id="rId21"/>
    <p:sldId id="286" r:id="rId22"/>
    <p:sldId id="289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3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8FE45-0239-4684-8029-B5DC140CBB17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88861-1C52-4345-B925-271C68FC8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13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88861-1C52-4345-B925-271C68FC8E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88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31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33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3408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40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40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249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43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10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70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8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02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73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27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61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53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8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9BBD-639B-4511-AB30-E1EE6B7F8B7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08767D-29AC-4B41-89F1-C9E1A5BD6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0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UYENPHUVAN\Desktop\Nguyen%20Phu%20Van.%20NCS32\MOV01433.M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54864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XỬ TRÍ ĐẶT ỐNG NỘI KHÍ QUẢN KHÓ BẰNG NỘI SOI BÁN CỨNG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ĐỂ PHẪU THUẬT KHỐI U HẠ HỌNG THANH QUẢN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pt-B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 </a:t>
            </a: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b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Hữu Tú</a:t>
            </a:r>
            <a:b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860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14400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981200"/>
          <a:ext cx="8458200" cy="2743200"/>
        </p:xfrm>
        <a:graphic>
          <a:graphicData uri="http://schemas.openxmlformats.org/drawingml/2006/table">
            <a:tbl>
              <a:tblPr/>
              <a:tblGrid>
                <a:gridCol w="2115044"/>
                <a:gridCol w="2115044"/>
                <a:gridCol w="2114056"/>
                <a:gridCol w="2114056"/>
              </a:tblGrid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M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Nhóm S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p-value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Tuổi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52,34±12,75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55,23±12,06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0,182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nữ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nam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33/184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31/167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0,899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Chiều cao(cm)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162,48±6,10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162,17±6,34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0,613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Cân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nặng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(kg)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56,2±7,8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57,1±9,4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0,295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09600"/>
            <a:ext cx="2467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396" y="1219200"/>
          <a:ext cx="8915404" cy="5486400"/>
        </p:xfrm>
        <a:graphic>
          <a:graphicData uri="http://schemas.openxmlformats.org/drawingml/2006/table">
            <a:tbl>
              <a:tblPr/>
              <a:tblGrid>
                <a:gridCol w="2819400"/>
                <a:gridCol w="2362200"/>
                <a:gridCol w="2438400"/>
                <a:gridCol w="129540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Chẩn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đoán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Nhóm M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Nhóm S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p- value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Số lượng/Tỷ lệ%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Số lượng/Tỷ lệ %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K thanh quản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112(51,6%)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96(48,5%)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0,298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K xoang lê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33(15,2%)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42(21,2%)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0,356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U thành bên họng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9(4,1%)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3(1,5%)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0,146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U nang HLTT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20(9,2%)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25(12,6%)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0,551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U nang dây thanh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30(13,8%)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20(10,1%)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0,203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U sụn nắp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6(2,8%)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7(3,5%)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U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sụn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phễu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7(3,2%)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5(2,5%)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0,774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Tổng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217(52,3%)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198(47,7%)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0,377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860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838200"/>
            <a:ext cx="46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" y="1447803"/>
          <a:ext cx="9144002" cy="4937760"/>
        </p:xfrm>
        <a:graphic>
          <a:graphicData uri="http://schemas.openxmlformats.org/drawingml/2006/table">
            <a:tbl>
              <a:tblPr/>
              <a:tblGrid>
                <a:gridCol w="4572001"/>
                <a:gridCol w="1676400"/>
                <a:gridCol w="1524000"/>
                <a:gridCol w="1371601"/>
              </a:tblGrid>
              <a:tr h="465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Tiêu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chí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Nhóm 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Nhóm 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p- value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KC </a:t>
                      </a:r>
                      <a:r>
                        <a:rPr lang="en-US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Mở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miệng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(cm)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4,61±0,43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4,52±0,52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KC cằm móng(cm)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5,07±0,79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5,15±0,97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KC giáp cằm(cm)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7,59±0,86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7,71±0,02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 động hàm trên(độ)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47,52±4,59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46,80±5,64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Mallampati độ 1 và độ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Mallampati độ 3 và độ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Cormack-Lehane độ 1 và độ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Cormack-Lehane độ 3 và độ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3840480"/>
        </p:xfrm>
        <a:graphic>
          <a:graphicData uri="http://schemas.openxmlformats.org/drawingml/2006/table">
            <a:tbl>
              <a:tblPr/>
              <a:tblGrid>
                <a:gridCol w="2286000"/>
                <a:gridCol w="762000"/>
                <a:gridCol w="762000"/>
                <a:gridCol w="762000"/>
                <a:gridCol w="762000"/>
                <a:gridCol w="838200"/>
                <a:gridCol w="1752600"/>
                <a:gridCol w="1219200"/>
              </a:tblGrid>
              <a:tr h="5486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yếu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Se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Sp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PPV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NPV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AUC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95%CI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Cormack-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Lehane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76,7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81,1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0,938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0,896-0,98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0,000**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giọng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63,6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93,6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90,9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0,779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0,605-0,952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0,002**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Mallampati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72,7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60,7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0,653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0,485-0,820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0,084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KC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Mở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miệng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50,2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0,331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0,216-0,447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0,022*</a:t>
                      </a:r>
                      <a:endParaRPr lang="vi-VN" sz="2400" dirty="0">
                        <a:solidFill>
                          <a:srgbClr val="FF0000"/>
                        </a:solidFill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Di động đầu cổ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50,8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0,461</a:t>
                      </a:r>
                      <a:endParaRPr lang="vi-VN" sz="24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0,239-0,593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0,341</a:t>
                      </a:r>
                      <a:endParaRPr lang="vi-VN" sz="24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33400"/>
            <a:ext cx="505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Cormack-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Lehane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 3,4cm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p&lt;0,01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p&lt;0,05.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860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7460"/>
            <a:ext cx="815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876800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Wilson ≥ 1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= 9,623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p=0,009.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8382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Wilson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0" y="9144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Macintosh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4,6%.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Theo tác giả Bùi Tân Thịnh, tỷ lệ đặt nội khí quản là 2,3% nhưng có thể tăng tới 10% trên bệnh nhân tai mũi họng.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Theo tác giả Sadqa Aftab, Dillo Raja tỷ lệ đặt khó 2,7%/150 trường hợp trong gây mê thông thường.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Tác giả Pierre Diemunsch tỷ lệ 3,8%/1090 trường hợp.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 khi chúng tôi sử dụng nội soi SensaScope(nhóm S) thì tỷ lệ đặt ống khó là 0,5%.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860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449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SensaScope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5476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NKQ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p&lt;0,01.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NKQ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14,23±16,64    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p&lt;0,001*.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41,62±91,87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860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449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SensaScope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8234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860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447800"/>
          <a:ext cx="9144000" cy="22860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yếu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tố</a:t>
                      </a:r>
                      <a:endParaRPr lang="vi-V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</a:t>
                      </a:r>
                      <a:endParaRPr lang="vi-V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Nhóm S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p-value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Nhịp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tim</a:t>
                      </a:r>
                      <a:endParaRPr lang="vi-V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nhịp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phút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vi-V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Trước đặt ống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76,96±8,81</a:t>
                      </a:r>
                      <a:endParaRPr lang="vi-V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78,13±10,60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0,223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Sau đặt ống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79,77±9,89</a:t>
                      </a:r>
                      <a:endParaRPr lang="vi-V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79,13±10,93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0,529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Huyết áp trung bình (mmHg)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Trước đặt ống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100,56±9,73</a:t>
                      </a:r>
                      <a:endParaRPr lang="vi-V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101,55±10,72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0,215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Sau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đặt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ống</a:t>
                      </a:r>
                      <a:endParaRPr lang="vi-V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96,72±10,87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97,97±10,78</a:t>
                      </a:r>
                      <a:endParaRPr lang="vi-VN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0,325</a:t>
                      </a:r>
                      <a:endParaRPr lang="vi-V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3810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Mohamed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Elfeky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SensaScope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P.Biro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SensaScope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860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9" y="1066800"/>
            <a:ext cx="7681912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ống NKQ khó được định nghĩa: cố gắng đặt ống tối thiểu 3 lần thất bại bằng đèn soi thanh quản hoặc cố gắng đặt ống trên 10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phút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Trước một trường hợp đặt ống khó không dự kiến trước đưa bệnh nhân gặp nguy cơ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hoặc  có thể có các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tai biến nghiêm trọng như tổn thương não hoặc tử vong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Trong phẫu thuật các khối u vùng hạ họng thanh quản, ngoài các tiêu chuẩn đặt ống nội khí quản khó chung, thì chính khối u đó cũng là một yếu tố khó, nó có thể trực tiếp hoặc gián gây cản trở thông khí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0"/>
            <a:ext cx="332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ĐẶT VẤN ĐỀ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860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8008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8600"/>
            <a:ext cx="557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33450"/>
            <a:ext cx="78676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381000"/>
            <a:ext cx="617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OV0143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1200150"/>
            <a:ext cx="74676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152400"/>
            <a:ext cx="257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44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phẫu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Cormack-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Lehane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giọng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miệng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&lt;3,4cm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Wilson ≥ 1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p&lt;0,01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p&lt;0,05.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SensaScope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tỷ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lệ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ngắn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đèn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p&lt;0,01.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93" y="2438400"/>
            <a:ext cx="90140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TRÂN TRỌNG CẢM ƠN!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2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Đánh giá trước mổ là bước hết sức cần thiết để bác sĩ gây mê lên kế hoạch khi gây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mê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An toàn kiểm soát đường thở là yếu tố quyết định trong gây mê hồi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sức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Có nhiều phương pháp kiểm soát đường thở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Sử dụng máy nội soi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SensaScope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là một kỹ thuật mới trong kiểm soát đường thở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28600"/>
            <a:ext cx="332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ĐẶT VẤN ĐỀ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10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Xuất phát từ các lý do trên mà chúng tôi làm nghiên cứu này với 2 mục tiêu: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70000"/>
              </a:lnSpc>
              <a:buAutoNum type="arabicPeriod"/>
            </a:pP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cứu các yếu tố tiên lượng đặt ống nội khí quản khó ở bệnh nhân có khối u vùng hạ họng thanh 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quản.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70000"/>
              </a:lnSpc>
              <a:buAutoNum type="arabicPeriod"/>
            </a:pP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giá hiệu quả và tác dụng không mong muốn của phương pháp nội soi 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bán cứng đặt 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ống nội khí quản để phẫu thuật cho các bệnh nhân này.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28600"/>
            <a:ext cx="6027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ĐỐI TƯỢNG NGHIÊN CỨU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990600"/>
            <a:ext cx="883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1/2014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6/2015.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28600"/>
            <a:ext cx="679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PHƯƠNG PHÁP NGHIÊN CỨU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Thiết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2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28600"/>
            <a:ext cx="679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PHƯƠNG PHÁP NGHIÊN CỨU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90600"/>
            <a:ext cx="385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tiện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cứu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600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monitor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ECG, SpO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Macintosh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Sonde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Farafin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Atropine,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28600"/>
            <a:ext cx="679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PHƯƠNG PHÁP NGHIÊN CỨU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35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Tiến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cứu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3716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test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lâm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sàng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sẵn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ngẫu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Macintosh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SensaScope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28600"/>
            <a:ext cx="679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PHƯƠNG PHÁP NGHIÊN CỨU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447800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liệu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86000"/>
            <a:ext cx="914400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SPSS 22.0,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test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Pearson Chi-Square,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Cramer’sV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T-test,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951</TotalTime>
  <Words>1521</Words>
  <Application>Microsoft Office PowerPoint</Application>
  <PresentationFormat>On-screen Show (4:3)</PresentationFormat>
  <Paragraphs>242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XỬ TRÍ ĐẶT ỐNG NỘI KHÍ QUẢN KHÓ BẰNG NỘI SOI BÁN CỨNG ĐỂ PHẪU THUẬT KHỐI U HẠ HỌNG THANH QUẢN      Nguyễn Phú Vân Nguyễn Hữu Tú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XỬ TRÍ ĐẶT ỐNG NỘI KHÍ QUẢN KHÓ BẰNG NỘI SOI ĐỂ PHẪU THUẬT KHỐI U HẠ HỌNG THANH QUẢN      Nguyễn Phú Vân</dc:title>
  <dc:creator>HP</dc:creator>
  <cp:lastModifiedBy>Windows User</cp:lastModifiedBy>
  <cp:revision>122</cp:revision>
  <dcterms:created xsi:type="dcterms:W3CDTF">2015-09-13T14:11:27Z</dcterms:created>
  <dcterms:modified xsi:type="dcterms:W3CDTF">2016-06-21T05:06:56Z</dcterms:modified>
</cp:coreProperties>
</file>